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4.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5.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11" r:id="rId2"/>
    <p:sldId id="2549" r:id="rId3"/>
    <p:sldId id="2729" r:id="rId4"/>
    <p:sldId id="2720" r:id="rId5"/>
    <p:sldId id="2722" r:id="rId6"/>
    <p:sldId id="2702" r:id="rId7"/>
    <p:sldId id="2730" r:id="rId8"/>
    <p:sldId id="2672" r:id="rId9"/>
    <p:sldId id="2513" r:id="rId10"/>
    <p:sldId id="2685" r:id="rId11"/>
    <p:sldId id="2731" r:id="rId12"/>
    <p:sldId id="1861" r:id="rId13"/>
    <p:sldId id="2687" r:id="rId14"/>
    <p:sldId id="2557" r:id="rId15"/>
    <p:sldId id="2560" r:id="rId16"/>
    <p:sldId id="2732" r:id="rId17"/>
    <p:sldId id="2733" r:id="rId18"/>
    <p:sldId id="2559" r:id="rId19"/>
    <p:sldId id="2432" r:id="rId20"/>
    <p:sldId id="2686" r:id="rId21"/>
    <p:sldId id="2734" r:id="rId22"/>
    <p:sldId id="2434" r:id="rId23"/>
    <p:sldId id="2735" r:id="rId24"/>
    <p:sldId id="2719" r:id="rId25"/>
    <p:sldId id="2727" r:id="rId26"/>
    <p:sldId id="2736" r:id="rId27"/>
    <p:sldId id="2737" r:id="rId28"/>
    <p:sldId id="2418" r:id="rId29"/>
    <p:sldId id="2738" r:id="rId30"/>
    <p:sldId id="2564" r:id="rId31"/>
    <p:sldId id="2690" r:id="rId32"/>
    <p:sldId id="2419" r:id="rId33"/>
    <p:sldId id="2566" r:id="rId34"/>
    <p:sldId id="2740" r:id="rId35"/>
    <p:sldId id="2741" r:id="rId36"/>
    <p:sldId id="2739" r:id="rId37"/>
    <p:sldId id="2420" r:id="rId38"/>
    <p:sldId id="2705" r:id="rId39"/>
    <p:sldId id="267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B6AB5-273B-7D40-BEF8-AF0D177382A9}" v="903" dt="2024-05-10T18:36:28.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820"/>
  </p:normalViewPr>
  <p:slideViewPr>
    <p:cSldViewPr snapToGrid="0">
      <p:cViewPr varScale="1">
        <p:scale>
          <a:sx n="90" d="100"/>
          <a:sy n="90" d="100"/>
        </p:scale>
        <p:origin x="232"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i Erickson" userId="30279234-7f0c-4b76-ac14-a94e07fd4fd8" providerId="ADAL" clId="{7D1B6AB5-273B-7D40-BEF8-AF0D177382A9}"/>
    <pc:docChg chg="undo redo custSel addSld delSld modSld sldOrd">
      <pc:chgData name="Shari Erickson" userId="30279234-7f0c-4b76-ac14-a94e07fd4fd8" providerId="ADAL" clId="{7D1B6AB5-273B-7D40-BEF8-AF0D177382A9}" dt="2024-05-10T18:36:28.103" v="5153"/>
      <pc:docMkLst>
        <pc:docMk/>
      </pc:docMkLst>
      <pc:sldChg chg="add">
        <pc:chgData name="Shari Erickson" userId="30279234-7f0c-4b76-ac14-a94e07fd4fd8" providerId="ADAL" clId="{7D1B6AB5-273B-7D40-BEF8-AF0D177382A9}" dt="2024-05-10T14:01:23.032" v="504"/>
        <pc:sldMkLst>
          <pc:docMk/>
          <pc:sldMk cId="444694626" sldId="1861"/>
        </pc:sldMkLst>
      </pc:sldChg>
      <pc:sldChg chg="modSp add mod">
        <pc:chgData name="Shari Erickson" userId="30279234-7f0c-4b76-ac14-a94e07fd4fd8" providerId="ADAL" clId="{7D1B6AB5-273B-7D40-BEF8-AF0D177382A9}" dt="2024-05-10T17:11:43.770" v="3991" actId="20577"/>
        <pc:sldMkLst>
          <pc:docMk/>
          <pc:sldMk cId="3051213748" sldId="2418"/>
        </pc:sldMkLst>
        <pc:graphicFrameChg chg="mod">
          <ac:chgData name="Shari Erickson" userId="30279234-7f0c-4b76-ac14-a94e07fd4fd8" providerId="ADAL" clId="{7D1B6AB5-273B-7D40-BEF8-AF0D177382A9}" dt="2024-05-10T17:11:43.770" v="3991" actId="20577"/>
          <ac:graphicFrameMkLst>
            <pc:docMk/>
            <pc:sldMk cId="3051213748" sldId="2418"/>
            <ac:graphicFrameMk id="5" creationId="{EB2E1A7D-CF24-8D8C-C6FF-E44207434D76}"/>
          </ac:graphicFrameMkLst>
        </pc:graphicFrameChg>
      </pc:sldChg>
      <pc:sldChg chg="modSp add del mod modAnim">
        <pc:chgData name="Shari Erickson" userId="30279234-7f0c-4b76-ac14-a94e07fd4fd8" providerId="ADAL" clId="{7D1B6AB5-273B-7D40-BEF8-AF0D177382A9}" dt="2024-05-10T17:57:46.596" v="5011" actId="20577"/>
        <pc:sldMkLst>
          <pc:docMk/>
          <pc:sldMk cId="1247454076" sldId="2419"/>
        </pc:sldMkLst>
        <pc:graphicFrameChg chg="mod modGraphic">
          <ac:chgData name="Shari Erickson" userId="30279234-7f0c-4b76-ac14-a94e07fd4fd8" providerId="ADAL" clId="{7D1B6AB5-273B-7D40-BEF8-AF0D177382A9}" dt="2024-05-10T17:57:46.596" v="5011" actId="20577"/>
          <ac:graphicFrameMkLst>
            <pc:docMk/>
            <pc:sldMk cId="1247454076" sldId="2419"/>
            <ac:graphicFrameMk id="8" creationId="{11CE5AC7-4912-F863-FB70-1FF4856025B9}"/>
          </ac:graphicFrameMkLst>
        </pc:graphicFrameChg>
      </pc:sldChg>
      <pc:sldChg chg="modSp add">
        <pc:chgData name="Shari Erickson" userId="30279234-7f0c-4b76-ac14-a94e07fd4fd8" providerId="ADAL" clId="{7D1B6AB5-273B-7D40-BEF8-AF0D177382A9}" dt="2024-05-10T17:24:11.814" v="4092" actId="20577"/>
        <pc:sldMkLst>
          <pc:docMk/>
          <pc:sldMk cId="1190189621" sldId="2420"/>
        </pc:sldMkLst>
        <pc:graphicFrameChg chg="mod">
          <ac:chgData name="Shari Erickson" userId="30279234-7f0c-4b76-ac14-a94e07fd4fd8" providerId="ADAL" clId="{7D1B6AB5-273B-7D40-BEF8-AF0D177382A9}" dt="2024-05-10T17:24:11.814" v="4092" actId="20577"/>
          <ac:graphicFrameMkLst>
            <pc:docMk/>
            <pc:sldMk cId="1190189621" sldId="2420"/>
            <ac:graphicFrameMk id="5" creationId="{D7CFBE20-EB80-724A-4B25-5818FAE0F58A}"/>
          </ac:graphicFrameMkLst>
        </pc:graphicFrameChg>
      </pc:sldChg>
      <pc:sldChg chg="add">
        <pc:chgData name="Shari Erickson" userId="30279234-7f0c-4b76-ac14-a94e07fd4fd8" providerId="ADAL" clId="{7D1B6AB5-273B-7D40-BEF8-AF0D177382A9}" dt="2024-05-10T15:15:15.043" v="1416"/>
        <pc:sldMkLst>
          <pc:docMk/>
          <pc:sldMk cId="3312361497" sldId="2432"/>
        </pc:sldMkLst>
      </pc:sldChg>
      <pc:sldChg chg="add">
        <pc:chgData name="Shari Erickson" userId="30279234-7f0c-4b76-ac14-a94e07fd4fd8" providerId="ADAL" clId="{7D1B6AB5-273B-7D40-BEF8-AF0D177382A9}" dt="2024-05-10T15:22:47.251" v="1420"/>
        <pc:sldMkLst>
          <pc:docMk/>
          <pc:sldMk cId="3085712660" sldId="2434"/>
        </pc:sldMkLst>
      </pc:sldChg>
      <pc:sldChg chg="del">
        <pc:chgData name="Shari Erickson" userId="30279234-7f0c-4b76-ac14-a94e07fd4fd8" providerId="ADAL" clId="{7D1B6AB5-273B-7D40-BEF8-AF0D177382A9}" dt="2024-05-10T13:40:54.312" v="261" actId="2696"/>
        <pc:sldMkLst>
          <pc:docMk/>
          <pc:sldMk cId="260625563" sldId="2508"/>
        </pc:sldMkLst>
      </pc:sldChg>
      <pc:sldChg chg="modSp mod">
        <pc:chgData name="Shari Erickson" userId="30279234-7f0c-4b76-ac14-a94e07fd4fd8" providerId="ADAL" clId="{7D1B6AB5-273B-7D40-BEF8-AF0D177382A9}" dt="2024-05-10T13:17:58.958" v="61" actId="20577"/>
        <pc:sldMkLst>
          <pc:docMk/>
          <pc:sldMk cId="3586192575" sldId="2511"/>
        </pc:sldMkLst>
        <pc:spChg chg="mod">
          <ac:chgData name="Shari Erickson" userId="30279234-7f0c-4b76-ac14-a94e07fd4fd8" providerId="ADAL" clId="{7D1B6AB5-273B-7D40-BEF8-AF0D177382A9}" dt="2024-05-10T13:17:58.958" v="61" actId="20577"/>
          <ac:spMkLst>
            <pc:docMk/>
            <pc:sldMk cId="3586192575" sldId="2511"/>
            <ac:spMk id="2" creationId="{E704B17D-1014-F1D5-EAEA-E820A8DF9365}"/>
          </ac:spMkLst>
        </pc:spChg>
      </pc:sldChg>
      <pc:sldChg chg="modSp mod modAnim">
        <pc:chgData name="Shari Erickson" userId="30279234-7f0c-4b76-ac14-a94e07fd4fd8" providerId="ADAL" clId="{7D1B6AB5-273B-7D40-BEF8-AF0D177382A9}" dt="2024-05-10T18:29:22.853" v="5139"/>
        <pc:sldMkLst>
          <pc:docMk/>
          <pc:sldMk cId="3891991207" sldId="2513"/>
        </pc:sldMkLst>
        <pc:graphicFrameChg chg="mod">
          <ac:chgData name="Shari Erickson" userId="30279234-7f0c-4b76-ac14-a94e07fd4fd8" providerId="ADAL" clId="{7D1B6AB5-273B-7D40-BEF8-AF0D177382A9}" dt="2024-05-10T13:54:02.761" v="423" actId="20577"/>
          <ac:graphicFrameMkLst>
            <pc:docMk/>
            <pc:sldMk cId="3891991207" sldId="2513"/>
            <ac:graphicFrameMk id="5" creationId="{C6AA3D79-F9B5-729D-26FF-19FEA6D99878}"/>
          </ac:graphicFrameMkLst>
        </pc:graphicFrameChg>
      </pc:sldChg>
      <pc:sldChg chg="add">
        <pc:chgData name="Shari Erickson" userId="30279234-7f0c-4b76-ac14-a94e07fd4fd8" providerId="ADAL" clId="{7D1B6AB5-273B-7D40-BEF8-AF0D177382A9}" dt="2024-05-10T14:54:24.930" v="505"/>
        <pc:sldMkLst>
          <pc:docMk/>
          <pc:sldMk cId="908227497" sldId="2557"/>
        </pc:sldMkLst>
      </pc:sldChg>
      <pc:sldChg chg="modSp add">
        <pc:chgData name="Shari Erickson" userId="30279234-7f0c-4b76-ac14-a94e07fd4fd8" providerId="ADAL" clId="{7D1B6AB5-273B-7D40-BEF8-AF0D177382A9}" dt="2024-05-10T15:15:28.617" v="1417" actId="13926"/>
        <pc:sldMkLst>
          <pc:docMk/>
          <pc:sldMk cId="1051413816" sldId="2559"/>
        </pc:sldMkLst>
        <pc:graphicFrameChg chg="mod">
          <ac:chgData name="Shari Erickson" userId="30279234-7f0c-4b76-ac14-a94e07fd4fd8" providerId="ADAL" clId="{7D1B6AB5-273B-7D40-BEF8-AF0D177382A9}" dt="2024-05-10T15:15:28.617" v="1417" actId="13926"/>
          <ac:graphicFrameMkLst>
            <pc:docMk/>
            <pc:sldMk cId="1051413816" sldId="2559"/>
            <ac:graphicFrameMk id="5" creationId="{CB4D408B-DE0C-8AEE-0615-29A4C3427976}"/>
          </ac:graphicFrameMkLst>
        </pc:graphicFrameChg>
      </pc:sldChg>
      <pc:sldChg chg="add">
        <pc:chgData name="Shari Erickson" userId="30279234-7f0c-4b76-ac14-a94e07fd4fd8" providerId="ADAL" clId="{7D1B6AB5-273B-7D40-BEF8-AF0D177382A9}" dt="2024-05-10T14:54:24.930" v="505"/>
        <pc:sldMkLst>
          <pc:docMk/>
          <pc:sldMk cId="3232259263" sldId="2560"/>
        </pc:sldMkLst>
      </pc:sldChg>
      <pc:sldChg chg="modSp add del mod">
        <pc:chgData name="Shari Erickson" userId="30279234-7f0c-4b76-ac14-a94e07fd4fd8" providerId="ADAL" clId="{7D1B6AB5-273B-7D40-BEF8-AF0D177382A9}" dt="2024-05-10T16:38:52.481" v="2967" actId="2696"/>
        <pc:sldMkLst>
          <pc:docMk/>
          <pc:sldMk cId="1436171037" sldId="2562"/>
        </pc:sldMkLst>
        <pc:spChg chg="mod">
          <ac:chgData name="Shari Erickson" userId="30279234-7f0c-4b76-ac14-a94e07fd4fd8" providerId="ADAL" clId="{7D1B6AB5-273B-7D40-BEF8-AF0D177382A9}" dt="2024-05-10T16:19:05.127" v="2715" actId="21"/>
          <ac:spMkLst>
            <pc:docMk/>
            <pc:sldMk cId="1436171037" sldId="2562"/>
            <ac:spMk id="3" creationId="{362B311F-9F3B-8E98-29BB-794BF42FE4B2}"/>
          </ac:spMkLst>
        </pc:spChg>
      </pc:sldChg>
      <pc:sldChg chg="modSp add">
        <pc:chgData name="Shari Erickson" userId="30279234-7f0c-4b76-ac14-a94e07fd4fd8" providerId="ADAL" clId="{7D1B6AB5-273B-7D40-BEF8-AF0D177382A9}" dt="2024-05-10T17:12:47.135" v="4035" actId="20577"/>
        <pc:sldMkLst>
          <pc:docMk/>
          <pc:sldMk cId="3400345674" sldId="2564"/>
        </pc:sldMkLst>
        <pc:graphicFrameChg chg="mod">
          <ac:chgData name="Shari Erickson" userId="30279234-7f0c-4b76-ac14-a94e07fd4fd8" providerId="ADAL" clId="{7D1B6AB5-273B-7D40-BEF8-AF0D177382A9}" dt="2024-05-10T17:12:47.135" v="4035" actId="20577"/>
          <ac:graphicFrameMkLst>
            <pc:docMk/>
            <pc:sldMk cId="3400345674" sldId="2564"/>
            <ac:graphicFrameMk id="5" creationId="{9F722DBB-D5BB-2125-BB9B-FC10AE857308}"/>
          </ac:graphicFrameMkLst>
        </pc:graphicFrameChg>
      </pc:sldChg>
      <pc:sldChg chg="modSp add">
        <pc:chgData name="Shari Erickson" userId="30279234-7f0c-4b76-ac14-a94e07fd4fd8" providerId="ADAL" clId="{7D1B6AB5-273B-7D40-BEF8-AF0D177382A9}" dt="2024-05-10T17:23:24.464" v="4083" actId="20577"/>
        <pc:sldMkLst>
          <pc:docMk/>
          <pc:sldMk cId="2064679643" sldId="2566"/>
        </pc:sldMkLst>
        <pc:graphicFrameChg chg="mod">
          <ac:chgData name="Shari Erickson" userId="30279234-7f0c-4b76-ac14-a94e07fd4fd8" providerId="ADAL" clId="{7D1B6AB5-273B-7D40-BEF8-AF0D177382A9}" dt="2024-05-10T17:23:24.464" v="4083" actId="20577"/>
          <ac:graphicFrameMkLst>
            <pc:docMk/>
            <pc:sldMk cId="2064679643" sldId="2566"/>
            <ac:graphicFrameMk id="5" creationId="{76F444D3-3CF4-47FA-AAC9-407CF6AC288E}"/>
          </ac:graphicFrameMkLst>
        </pc:graphicFrameChg>
      </pc:sldChg>
      <pc:sldChg chg="ord">
        <pc:chgData name="Shari Erickson" userId="30279234-7f0c-4b76-ac14-a94e07fd4fd8" providerId="ADAL" clId="{7D1B6AB5-273B-7D40-BEF8-AF0D177382A9}" dt="2024-05-10T13:56:54.580" v="501" actId="20578"/>
        <pc:sldMkLst>
          <pc:docMk/>
          <pc:sldMk cId="3514052421" sldId="2687"/>
        </pc:sldMkLst>
      </pc:sldChg>
      <pc:sldChg chg="del">
        <pc:chgData name="Shari Erickson" userId="30279234-7f0c-4b76-ac14-a94e07fd4fd8" providerId="ADAL" clId="{7D1B6AB5-273B-7D40-BEF8-AF0D177382A9}" dt="2024-05-10T13:56:44.917" v="497" actId="2696"/>
        <pc:sldMkLst>
          <pc:docMk/>
          <pc:sldMk cId="910753906" sldId="2688"/>
        </pc:sldMkLst>
      </pc:sldChg>
      <pc:sldChg chg="del">
        <pc:chgData name="Shari Erickson" userId="30279234-7f0c-4b76-ac14-a94e07fd4fd8" providerId="ADAL" clId="{7D1B6AB5-273B-7D40-BEF8-AF0D177382A9}" dt="2024-05-10T17:14:49.660" v="4038" actId="2696"/>
        <pc:sldMkLst>
          <pc:docMk/>
          <pc:sldMk cId="4086545512" sldId="2689"/>
        </pc:sldMkLst>
      </pc:sldChg>
      <pc:sldChg chg="del">
        <pc:chgData name="Shari Erickson" userId="30279234-7f0c-4b76-ac14-a94e07fd4fd8" providerId="ADAL" clId="{7D1B6AB5-273B-7D40-BEF8-AF0D177382A9}" dt="2024-05-10T17:15:07.119" v="4043" actId="2696"/>
        <pc:sldMkLst>
          <pc:docMk/>
          <pc:sldMk cId="3668929243" sldId="2691"/>
        </pc:sldMkLst>
      </pc:sldChg>
      <pc:sldChg chg="del">
        <pc:chgData name="Shari Erickson" userId="30279234-7f0c-4b76-ac14-a94e07fd4fd8" providerId="ADAL" clId="{7D1B6AB5-273B-7D40-BEF8-AF0D177382A9}" dt="2024-05-10T17:15:10.269" v="4045" actId="2696"/>
        <pc:sldMkLst>
          <pc:docMk/>
          <pc:sldMk cId="991244137" sldId="2692"/>
        </pc:sldMkLst>
      </pc:sldChg>
      <pc:sldChg chg="del">
        <pc:chgData name="Shari Erickson" userId="30279234-7f0c-4b76-ac14-a94e07fd4fd8" providerId="ADAL" clId="{7D1B6AB5-273B-7D40-BEF8-AF0D177382A9}" dt="2024-05-10T17:15:12.278" v="4047" actId="2696"/>
        <pc:sldMkLst>
          <pc:docMk/>
          <pc:sldMk cId="3068871052" sldId="2693"/>
        </pc:sldMkLst>
      </pc:sldChg>
      <pc:sldChg chg="add del">
        <pc:chgData name="Shari Erickson" userId="30279234-7f0c-4b76-ac14-a94e07fd4fd8" providerId="ADAL" clId="{7D1B6AB5-273B-7D40-BEF8-AF0D177382A9}" dt="2024-05-10T15:14:12.514" v="1412" actId="2696"/>
        <pc:sldMkLst>
          <pc:docMk/>
          <pc:sldMk cId="76671926" sldId="2695"/>
        </pc:sldMkLst>
      </pc:sldChg>
      <pc:sldChg chg="del">
        <pc:chgData name="Shari Erickson" userId="30279234-7f0c-4b76-ac14-a94e07fd4fd8" providerId="ADAL" clId="{7D1B6AB5-273B-7D40-BEF8-AF0D177382A9}" dt="2024-05-10T13:57:11.077" v="502" actId="2696"/>
        <pc:sldMkLst>
          <pc:docMk/>
          <pc:sldMk cId="2578032254" sldId="2695"/>
        </pc:sldMkLst>
      </pc:sldChg>
      <pc:sldChg chg="del">
        <pc:chgData name="Shari Erickson" userId="30279234-7f0c-4b76-ac14-a94e07fd4fd8" providerId="ADAL" clId="{7D1B6AB5-273B-7D40-BEF8-AF0D177382A9}" dt="2024-05-10T17:14:50.701" v="4039" actId="2696"/>
        <pc:sldMkLst>
          <pc:docMk/>
          <pc:sldMk cId="2776464338" sldId="2697"/>
        </pc:sldMkLst>
      </pc:sldChg>
      <pc:sldChg chg="add del">
        <pc:chgData name="Shari Erickson" userId="30279234-7f0c-4b76-ac14-a94e07fd4fd8" providerId="ADAL" clId="{7D1B6AB5-273B-7D40-BEF8-AF0D177382A9}" dt="2024-05-10T15:14:13.548" v="1413" actId="2696"/>
        <pc:sldMkLst>
          <pc:docMk/>
          <pc:sldMk cId="1506496741" sldId="2698"/>
        </pc:sldMkLst>
      </pc:sldChg>
      <pc:sldChg chg="del">
        <pc:chgData name="Shari Erickson" userId="30279234-7f0c-4b76-ac14-a94e07fd4fd8" providerId="ADAL" clId="{7D1B6AB5-273B-7D40-BEF8-AF0D177382A9}" dt="2024-05-10T13:57:11.077" v="502" actId="2696"/>
        <pc:sldMkLst>
          <pc:docMk/>
          <pc:sldMk cId="1825797333" sldId="2698"/>
        </pc:sldMkLst>
      </pc:sldChg>
      <pc:sldChg chg="del">
        <pc:chgData name="Shari Erickson" userId="30279234-7f0c-4b76-ac14-a94e07fd4fd8" providerId="ADAL" clId="{7D1B6AB5-273B-7D40-BEF8-AF0D177382A9}" dt="2024-05-10T17:14:54.581" v="4042" actId="2696"/>
        <pc:sldMkLst>
          <pc:docMk/>
          <pc:sldMk cId="1510351120" sldId="2699"/>
        </pc:sldMkLst>
      </pc:sldChg>
      <pc:sldChg chg="del">
        <pc:chgData name="Shari Erickson" userId="30279234-7f0c-4b76-ac14-a94e07fd4fd8" providerId="ADAL" clId="{7D1B6AB5-273B-7D40-BEF8-AF0D177382A9}" dt="2024-05-10T13:39:04.281" v="225" actId="2696"/>
        <pc:sldMkLst>
          <pc:docMk/>
          <pc:sldMk cId="3409251415" sldId="2701"/>
        </pc:sldMkLst>
      </pc:sldChg>
      <pc:sldChg chg="del">
        <pc:chgData name="Shari Erickson" userId="30279234-7f0c-4b76-ac14-a94e07fd4fd8" providerId="ADAL" clId="{7D1B6AB5-273B-7D40-BEF8-AF0D177382A9}" dt="2024-05-10T13:40:15.262" v="228" actId="2696"/>
        <pc:sldMkLst>
          <pc:docMk/>
          <pc:sldMk cId="2319929786" sldId="2702"/>
        </pc:sldMkLst>
      </pc:sldChg>
      <pc:sldChg chg="add ord">
        <pc:chgData name="Shari Erickson" userId="30279234-7f0c-4b76-ac14-a94e07fd4fd8" providerId="ADAL" clId="{7D1B6AB5-273B-7D40-BEF8-AF0D177382A9}" dt="2024-05-10T18:12:12.036" v="5025" actId="20578"/>
        <pc:sldMkLst>
          <pc:docMk/>
          <pc:sldMk cId="4011956614" sldId="2702"/>
        </pc:sldMkLst>
      </pc:sldChg>
      <pc:sldChg chg="del">
        <pc:chgData name="Shari Erickson" userId="30279234-7f0c-4b76-ac14-a94e07fd4fd8" providerId="ADAL" clId="{7D1B6AB5-273B-7D40-BEF8-AF0D177382A9}" dt="2024-05-10T13:39:02.476" v="223" actId="2696"/>
        <pc:sldMkLst>
          <pc:docMk/>
          <pc:sldMk cId="1319607790" sldId="2704"/>
        </pc:sldMkLst>
      </pc:sldChg>
      <pc:sldChg chg="del">
        <pc:chgData name="Shari Erickson" userId="30279234-7f0c-4b76-ac14-a94e07fd4fd8" providerId="ADAL" clId="{7D1B6AB5-273B-7D40-BEF8-AF0D177382A9}" dt="2024-05-10T13:39:03.312" v="224" actId="2696"/>
        <pc:sldMkLst>
          <pc:docMk/>
          <pc:sldMk cId="1483723693" sldId="2706"/>
        </pc:sldMkLst>
      </pc:sldChg>
      <pc:sldChg chg="del">
        <pc:chgData name="Shari Erickson" userId="30279234-7f0c-4b76-ac14-a94e07fd4fd8" providerId="ADAL" clId="{7D1B6AB5-273B-7D40-BEF8-AF0D177382A9}" dt="2024-05-10T17:14:51.772" v="4040" actId="2696"/>
        <pc:sldMkLst>
          <pc:docMk/>
          <pc:sldMk cId="2411148218" sldId="2707"/>
        </pc:sldMkLst>
      </pc:sldChg>
      <pc:sldChg chg="del">
        <pc:chgData name="Shari Erickson" userId="30279234-7f0c-4b76-ac14-a94e07fd4fd8" providerId="ADAL" clId="{7D1B6AB5-273B-7D40-BEF8-AF0D177382A9}" dt="2024-05-10T17:15:11.205" v="4046" actId="2696"/>
        <pc:sldMkLst>
          <pc:docMk/>
          <pc:sldMk cId="217979728" sldId="2712"/>
        </pc:sldMkLst>
      </pc:sldChg>
      <pc:sldChg chg="del">
        <pc:chgData name="Shari Erickson" userId="30279234-7f0c-4b76-ac14-a94e07fd4fd8" providerId="ADAL" clId="{7D1B6AB5-273B-7D40-BEF8-AF0D177382A9}" dt="2024-05-10T17:15:13.164" v="4048" actId="2696"/>
        <pc:sldMkLst>
          <pc:docMk/>
          <pc:sldMk cId="3490336816" sldId="2713"/>
        </pc:sldMkLst>
      </pc:sldChg>
      <pc:sldChg chg="del">
        <pc:chgData name="Shari Erickson" userId="30279234-7f0c-4b76-ac14-a94e07fd4fd8" providerId="ADAL" clId="{7D1B6AB5-273B-7D40-BEF8-AF0D177382A9}" dt="2024-05-10T13:56:48.814" v="500" actId="2696"/>
        <pc:sldMkLst>
          <pc:docMk/>
          <pc:sldMk cId="1120889145" sldId="2714"/>
        </pc:sldMkLst>
      </pc:sldChg>
      <pc:sldChg chg="del">
        <pc:chgData name="Shari Erickson" userId="30279234-7f0c-4b76-ac14-a94e07fd4fd8" providerId="ADAL" clId="{7D1B6AB5-273B-7D40-BEF8-AF0D177382A9}" dt="2024-05-10T17:14:53.193" v="4041" actId="2696"/>
        <pc:sldMkLst>
          <pc:docMk/>
          <pc:sldMk cId="2309166742" sldId="2715"/>
        </pc:sldMkLst>
      </pc:sldChg>
      <pc:sldChg chg="del">
        <pc:chgData name="Shari Erickson" userId="30279234-7f0c-4b76-ac14-a94e07fd4fd8" providerId="ADAL" clId="{7D1B6AB5-273B-7D40-BEF8-AF0D177382A9}" dt="2024-05-10T13:56:47.501" v="499" actId="2696"/>
        <pc:sldMkLst>
          <pc:docMk/>
          <pc:sldMk cId="4217053508" sldId="2716"/>
        </pc:sldMkLst>
      </pc:sldChg>
      <pc:sldChg chg="del">
        <pc:chgData name="Shari Erickson" userId="30279234-7f0c-4b76-ac14-a94e07fd4fd8" providerId="ADAL" clId="{7D1B6AB5-273B-7D40-BEF8-AF0D177382A9}" dt="2024-05-10T13:40:53.138" v="260" actId="2696"/>
        <pc:sldMkLst>
          <pc:docMk/>
          <pc:sldMk cId="1607941368" sldId="2717"/>
        </pc:sldMkLst>
      </pc:sldChg>
      <pc:sldChg chg="addSp delSp modSp add mod modAnim">
        <pc:chgData name="Shari Erickson" userId="30279234-7f0c-4b76-ac14-a94e07fd4fd8" providerId="ADAL" clId="{7D1B6AB5-273B-7D40-BEF8-AF0D177382A9}" dt="2024-05-10T18:19:51.694" v="5101"/>
        <pc:sldMkLst>
          <pc:docMk/>
          <pc:sldMk cId="183987171" sldId="2719"/>
        </pc:sldMkLst>
        <pc:spChg chg="add mod">
          <ac:chgData name="Shari Erickson" userId="30279234-7f0c-4b76-ac14-a94e07fd4fd8" providerId="ADAL" clId="{7D1B6AB5-273B-7D40-BEF8-AF0D177382A9}" dt="2024-05-10T18:19:35.674" v="5098" actId="208"/>
          <ac:spMkLst>
            <pc:docMk/>
            <pc:sldMk cId="183987171" sldId="2719"/>
            <ac:spMk id="11" creationId="{B4234DA4-1C6E-A211-8F22-2DC152135BAD}"/>
          </ac:spMkLst>
        </pc:spChg>
        <pc:grpChg chg="mod">
          <ac:chgData name="Shari Erickson" userId="30279234-7f0c-4b76-ac14-a94e07fd4fd8" providerId="ADAL" clId="{7D1B6AB5-273B-7D40-BEF8-AF0D177382A9}" dt="2024-05-10T16:07:51.687" v="2505"/>
          <ac:grpSpMkLst>
            <pc:docMk/>
            <pc:sldMk cId="183987171" sldId="2719"/>
            <ac:grpSpMk id="10" creationId="{C8B697CD-B822-6573-1589-EEDE2B42DABC}"/>
          </ac:grpSpMkLst>
        </pc:grpChg>
        <pc:inkChg chg="add del">
          <ac:chgData name="Shari Erickson" userId="30279234-7f0c-4b76-ac14-a94e07fd4fd8" providerId="ADAL" clId="{7D1B6AB5-273B-7D40-BEF8-AF0D177382A9}" dt="2024-05-10T16:07:53.103" v="2508" actId="9405"/>
          <ac:inkMkLst>
            <pc:docMk/>
            <pc:sldMk cId="183987171" sldId="2719"/>
            <ac:inkMk id="3" creationId="{DB70D4BC-4172-78A6-D5BF-40A5AFE52D51}"/>
          </ac:inkMkLst>
        </pc:inkChg>
        <pc:inkChg chg="add del mod">
          <ac:chgData name="Shari Erickson" userId="30279234-7f0c-4b76-ac14-a94e07fd4fd8" providerId="ADAL" clId="{7D1B6AB5-273B-7D40-BEF8-AF0D177382A9}" dt="2024-05-10T16:07:52.706" v="2507" actId="9405"/>
          <ac:inkMkLst>
            <pc:docMk/>
            <pc:sldMk cId="183987171" sldId="2719"/>
            <ac:inkMk id="7" creationId="{46913B9D-21E5-CA00-37E2-8F4E6F165E91}"/>
          </ac:inkMkLst>
        </pc:inkChg>
        <pc:inkChg chg="add del mod">
          <ac:chgData name="Shari Erickson" userId="30279234-7f0c-4b76-ac14-a94e07fd4fd8" providerId="ADAL" clId="{7D1B6AB5-273B-7D40-BEF8-AF0D177382A9}" dt="2024-05-10T16:07:52.278" v="2506" actId="9405"/>
          <ac:inkMkLst>
            <pc:docMk/>
            <pc:sldMk cId="183987171" sldId="2719"/>
            <ac:inkMk id="8" creationId="{0517E2A4-8467-3485-5F9F-595DD2314B92}"/>
          </ac:inkMkLst>
        </pc:inkChg>
        <pc:inkChg chg="add del mod">
          <ac:chgData name="Shari Erickson" userId="30279234-7f0c-4b76-ac14-a94e07fd4fd8" providerId="ADAL" clId="{7D1B6AB5-273B-7D40-BEF8-AF0D177382A9}" dt="2024-05-10T16:07:51.687" v="2505"/>
          <ac:inkMkLst>
            <pc:docMk/>
            <pc:sldMk cId="183987171" sldId="2719"/>
            <ac:inkMk id="9" creationId="{3EA03B53-AA7A-A2D2-67AC-FDEF990E9CC6}"/>
          </ac:inkMkLst>
        </pc:inkChg>
      </pc:sldChg>
      <pc:sldChg chg="del">
        <pc:chgData name="Shari Erickson" userId="30279234-7f0c-4b76-ac14-a94e07fd4fd8" providerId="ADAL" clId="{7D1B6AB5-273B-7D40-BEF8-AF0D177382A9}" dt="2024-05-10T16:02:02.698" v="2440" actId="2696"/>
        <pc:sldMkLst>
          <pc:docMk/>
          <pc:sldMk cId="2620807415" sldId="2719"/>
        </pc:sldMkLst>
      </pc:sldChg>
      <pc:sldChg chg="addSp modSp add del mod ord modAnim">
        <pc:chgData name="Shari Erickson" userId="30279234-7f0c-4b76-ac14-a94e07fd4fd8" providerId="ADAL" clId="{7D1B6AB5-273B-7D40-BEF8-AF0D177382A9}" dt="2024-05-10T18:12:27.684" v="5027" actId="20578"/>
        <pc:sldMkLst>
          <pc:docMk/>
          <pc:sldMk cId="2638516878" sldId="2720"/>
        </pc:sldMkLst>
        <pc:picChg chg="add mod">
          <ac:chgData name="Shari Erickson" userId="30279234-7f0c-4b76-ac14-a94e07fd4fd8" providerId="ADAL" clId="{7D1B6AB5-273B-7D40-BEF8-AF0D177382A9}" dt="2024-05-10T18:11:01.253" v="5022" actId="1076"/>
          <ac:picMkLst>
            <pc:docMk/>
            <pc:sldMk cId="2638516878" sldId="2720"/>
            <ac:picMk id="3" creationId="{FA2531A5-4B8B-7B9C-3E67-DC43AA992E31}"/>
          </ac:picMkLst>
        </pc:picChg>
        <pc:picChg chg="mod">
          <ac:chgData name="Shari Erickson" userId="30279234-7f0c-4b76-ac14-a94e07fd4fd8" providerId="ADAL" clId="{7D1B6AB5-273B-7D40-BEF8-AF0D177382A9}" dt="2024-05-10T18:10:58.772" v="5021" actId="14100"/>
          <ac:picMkLst>
            <pc:docMk/>
            <pc:sldMk cId="2638516878" sldId="2720"/>
            <ac:picMk id="3074" creationId="{C7B9190C-388A-2FF2-0D7A-0ACBE4856F46}"/>
          </ac:picMkLst>
        </pc:picChg>
      </pc:sldChg>
      <pc:sldChg chg="del">
        <pc:chgData name="Shari Erickson" userId="30279234-7f0c-4b76-ac14-a94e07fd4fd8" providerId="ADAL" clId="{7D1B6AB5-273B-7D40-BEF8-AF0D177382A9}" dt="2024-05-10T13:40:15.262" v="228" actId="2696"/>
        <pc:sldMkLst>
          <pc:docMk/>
          <pc:sldMk cId="352874355" sldId="2722"/>
        </pc:sldMkLst>
      </pc:sldChg>
      <pc:sldChg chg="modSp add mod ord">
        <pc:chgData name="Shari Erickson" userId="30279234-7f0c-4b76-ac14-a94e07fd4fd8" providerId="ADAL" clId="{7D1B6AB5-273B-7D40-BEF8-AF0D177382A9}" dt="2024-05-10T18:14:42.308" v="5028" actId="20578"/>
        <pc:sldMkLst>
          <pc:docMk/>
          <pc:sldMk cId="1981872730" sldId="2722"/>
        </pc:sldMkLst>
        <pc:spChg chg="mod">
          <ac:chgData name="Shari Erickson" userId="30279234-7f0c-4b76-ac14-a94e07fd4fd8" providerId="ADAL" clId="{7D1B6AB5-273B-7D40-BEF8-AF0D177382A9}" dt="2024-05-10T13:40:38.614" v="259" actId="20577"/>
          <ac:spMkLst>
            <pc:docMk/>
            <pc:sldMk cId="1981872730" sldId="2722"/>
            <ac:spMk id="2" creationId="{668E2E48-CC75-BC27-D5EC-E70514641CE2}"/>
          </ac:spMkLst>
        </pc:spChg>
      </pc:sldChg>
      <pc:sldChg chg="del">
        <pc:chgData name="Shari Erickson" userId="30279234-7f0c-4b76-ac14-a94e07fd4fd8" providerId="ADAL" clId="{7D1B6AB5-273B-7D40-BEF8-AF0D177382A9}" dt="2024-05-10T13:56:46.167" v="498" actId="2696"/>
        <pc:sldMkLst>
          <pc:docMk/>
          <pc:sldMk cId="1785612530" sldId="2724"/>
        </pc:sldMkLst>
      </pc:sldChg>
      <pc:sldChg chg="add del">
        <pc:chgData name="Shari Erickson" userId="30279234-7f0c-4b76-ac14-a94e07fd4fd8" providerId="ADAL" clId="{7D1B6AB5-273B-7D40-BEF8-AF0D177382A9}" dt="2024-05-10T17:59:04.946" v="5013" actId="2696"/>
        <pc:sldMkLst>
          <pc:docMk/>
          <pc:sldMk cId="907930898" sldId="2725"/>
        </pc:sldMkLst>
      </pc:sldChg>
      <pc:sldChg chg="del">
        <pc:chgData name="Shari Erickson" userId="30279234-7f0c-4b76-ac14-a94e07fd4fd8" providerId="ADAL" clId="{7D1B6AB5-273B-7D40-BEF8-AF0D177382A9}" dt="2024-05-10T17:14:28.220" v="4036" actId="2696"/>
        <pc:sldMkLst>
          <pc:docMk/>
          <pc:sldMk cId="3889659532" sldId="2725"/>
        </pc:sldMkLst>
      </pc:sldChg>
      <pc:sldChg chg="del">
        <pc:chgData name="Shari Erickson" userId="30279234-7f0c-4b76-ac14-a94e07fd4fd8" providerId="ADAL" clId="{7D1B6AB5-273B-7D40-BEF8-AF0D177382A9}" dt="2024-05-10T17:15:08.837" v="4044" actId="2696"/>
        <pc:sldMkLst>
          <pc:docMk/>
          <pc:sldMk cId="4195891777" sldId="2726"/>
        </pc:sldMkLst>
      </pc:sldChg>
      <pc:sldChg chg="del">
        <pc:chgData name="Shari Erickson" userId="30279234-7f0c-4b76-ac14-a94e07fd4fd8" providerId="ADAL" clId="{7D1B6AB5-273B-7D40-BEF8-AF0D177382A9}" dt="2024-05-10T16:02:02.698" v="2440" actId="2696"/>
        <pc:sldMkLst>
          <pc:docMk/>
          <pc:sldMk cId="460998970" sldId="2727"/>
        </pc:sldMkLst>
      </pc:sldChg>
      <pc:sldChg chg="delSp modSp add mod">
        <pc:chgData name="Shari Erickson" userId="30279234-7f0c-4b76-ac14-a94e07fd4fd8" providerId="ADAL" clId="{7D1B6AB5-273B-7D40-BEF8-AF0D177382A9}" dt="2024-05-10T17:56:13.162" v="5007" actId="1076"/>
        <pc:sldMkLst>
          <pc:docMk/>
          <pc:sldMk cId="2466715656" sldId="2727"/>
        </pc:sldMkLst>
        <pc:spChg chg="mod">
          <ac:chgData name="Shari Erickson" userId="30279234-7f0c-4b76-ac14-a94e07fd4fd8" providerId="ADAL" clId="{7D1B6AB5-273B-7D40-BEF8-AF0D177382A9}" dt="2024-05-10T17:56:04.221" v="5006" actId="20577"/>
          <ac:spMkLst>
            <pc:docMk/>
            <pc:sldMk cId="2466715656" sldId="2727"/>
            <ac:spMk id="8" creationId="{C60BCFC8-C4C3-382E-A32C-33DC9C531FEA}"/>
          </ac:spMkLst>
        </pc:spChg>
        <pc:picChg chg="del">
          <ac:chgData name="Shari Erickson" userId="30279234-7f0c-4b76-ac14-a94e07fd4fd8" providerId="ADAL" clId="{7D1B6AB5-273B-7D40-BEF8-AF0D177382A9}" dt="2024-05-10T17:55:37.259" v="4995" actId="478"/>
          <ac:picMkLst>
            <pc:docMk/>
            <pc:sldMk cId="2466715656" sldId="2727"/>
            <ac:picMk id="10" creationId="{F7EC2979-07E6-9A2D-F5C4-5ED614F60979}"/>
          </ac:picMkLst>
        </pc:picChg>
        <pc:picChg chg="del">
          <ac:chgData name="Shari Erickson" userId="30279234-7f0c-4b76-ac14-a94e07fd4fd8" providerId="ADAL" clId="{7D1B6AB5-273B-7D40-BEF8-AF0D177382A9}" dt="2024-05-10T17:55:21.192" v="4992" actId="478"/>
          <ac:picMkLst>
            <pc:docMk/>
            <pc:sldMk cId="2466715656" sldId="2727"/>
            <ac:picMk id="12" creationId="{DD56D729-9AF9-1133-397A-2C19D3F663E4}"/>
          </ac:picMkLst>
        </pc:picChg>
        <pc:picChg chg="mod">
          <ac:chgData name="Shari Erickson" userId="30279234-7f0c-4b76-ac14-a94e07fd4fd8" providerId="ADAL" clId="{7D1B6AB5-273B-7D40-BEF8-AF0D177382A9}" dt="2024-05-10T17:55:41.346" v="4996" actId="1076"/>
          <ac:picMkLst>
            <pc:docMk/>
            <pc:sldMk cId="2466715656" sldId="2727"/>
            <ac:picMk id="14" creationId="{884E07D8-53A4-4E62-8ECA-96A654160D95}"/>
          </ac:picMkLst>
        </pc:picChg>
        <pc:picChg chg="mod">
          <ac:chgData name="Shari Erickson" userId="30279234-7f0c-4b76-ac14-a94e07fd4fd8" providerId="ADAL" clId="{7D1B6AB5-273B-7D40-BEF8-AF0D177382A9}" dt="2024-05-10T17:56:13.162" v="5007" actId="1076"/>
          <ac:picMkLst>
            <pc:docMk/>
            <pc:sldMk cId="2466715656" sldId="2727"/>
            <ac:picMk id="17" creationId="{42A73C3A-D253-6AB3-EE17-52A165C9A608}"/>
          </ac:picMkLst>
        </pc:picChg>
      </pc:sldChg>
      <pc:sldChg chg="del">
        <pc:chgData name="Shari Erickson" userId="30279234-7f0c-4b76-ac14-a94e07fd4fd8" providerId="ADAL" clId="{7D1B6AB5-273B-7D40-BEF8-AF0D177382A9}" dt="2024-05-10T17:58:59.319" v="5012" actId="2696"/>
        <pc:sldMkLst>
          <pc:docMk/>
          <pc:sldMk cId="354686332" sldId="2728"/>
        </pc:sldMkLst>
      </pc:sldChg>
      <pc:sldChg chg="addSp modSp new mod modAnim">
        <pc:chgData name="Shari Erickson" userId="30279234-7f0c-4b76-ac14-a94e07fd4fd8" providerId="ADAL" clId="{7D1B6AB5-273B-7D40-BEF8-AF0D177382A9}" dt="2024-05-10T13:39:39.734" v="227" actId="115"/>
        <pc:sldMkLst>
          <pc:docMk/>
          <pc:sldMk cId="20655040" sldId="2729"/>
        </pc:sldMkLst>
        <pc:spChg chg="mod">
          <ac:chgData name="Shari Erickson" userId="30279234-7f0c-4b76-ac14-a94e07fd4fd8" providerId="ADAL" clId="{7D1B6AB5-273B-7D40-BEF8-AF0D177382A9}" dt="2024-05-10T13:36:19.725" v="217" actId="20577"/>
          <ac:spMkLst>
            <pc:docMk/>
            <pc:sldMk cId="20655040" sldId="2729"/>
            <ac:spMk id="2" creationId="{355B30BF-7E88-0741-77BA-0C908B2D0900}"/>
          </ac:spMkLst>
        </pc:spChg>
        <pc:spChg chg="mod">
          <ac:chgData name="Shari Erickson" userId="30279234-7f0c-4b76-ac14-a94e07fd4fd8" providerId="ADAL" clId="{7D1B6AB5-273B-7D40-BEF8-AF0D177382A9}" dt="2024-05-10T13:32:45.838" v="195" actId="20577"/>
          <ac:spMkLst>
            <pc:docMk/>
            <pc:sldMk cId="20655040" sldId="2729"/>
            <ac:spMk id="3" creationId="{A1057EE6-68AD-55AC-F25E-F067A0010DE7}"/>
          </ac:spMkLst>
        </pc:spChg>
        <pc:spChg chg="add mod">
          <ac:chgData name="Shari Erickson" userId="30279234-7f0c-4b76-ac14-a94e07fd4fd8" providerId="ADAL" clId="{7D1B6AB5-273B-7D40-BEF8-AF0D177382A9}" dt="2024-05-10T13:39:39.734" v="227" actId="115"/>
          <ac:spMkLst>
            <pc:docMk/>
            <pc:sldMk cId="20655040" sldId="2729"/>
            <ac:spMk id="5" creationId="{D7B06629-27CC-9505-F47B-D4B8F21CBDC6}"/>
          </ac:spMkLst>
        </pc:spChg>
        <pc:picChg chg="add mod">
          <ac:chgData name="Shari Erickson" userId="30279234-7f0c-4b76-ac14-a94e07fd4fd8" providerId="ADAL" clId="{7D1B6AB5-273B-7D40-BEF8-AF0D177382A9}" dt="2024-05-10T13:38:28.653" v="221" actId="14100"/>
          <ac:picMkLst>
            <pc:docMk/>
            <pc:sldMk cId="20655040" sldId="2729"/>
            <ac:picMk id="1026" creationId="{5C8EBDAF-1639-3E59-3B2E-5B5F98809D04}"/>
          </ac:picMkLst>
        </pc:picChg>
      </pc:sldChg>
      <pc:sldChg chg="addSp delSp modSp new mod modAnim">
        <pc:chgData name="Shari Erickson" userId="30279234-7f0c-4b76-ac14-a94e07fd4fd8" providerId="ADAL" clId="{7D1B6AB5-273B-7D40-BEF8-AF0D177382A9}" dt="2024-05-10T18:28:49.311" v="5137"/>
        <pc:sldMkLst>
          <pc:docMk/>
          <pc:sldMk cId="190546705" sldId="2730"/>
        </pc:sldMkLst>
        <pc:spChg chg="mod">
          <ac:chgData name="Shari Erickson" userId="30279234-7f0c-4b76-ac14-a94e07fd4fd8" providerId="ADAL" clId="{7D1B6AB5-273B-7D40-BEF8-AF0D177382A9}" dt="2024-05-10T18:15:47.092" v="5085" actId="20577"/>
          <ac:spMkLst>
            <pc:docMk/>
            <pc:sldMk cId="190546705" sldId="2730"/>
            <ac:spMk id="2" creationId="{377EB8FC-E610-5778-94A1-F11D3CBD54BA}"/>
          </ac:spMkLst>
        </pc:spChg>
        <pc:spChg chg="del">
          <ac:chgData name="Shari Erickson" userId="30279234-7f0c-4b76-ac14-a94e07fd4fd8" providerId="ADAL" clId="{7D1B6AB5-273B-7D40-BEF8-AF0D177382A9}" dt="2024-05-10T13:44:49.619" v="299" actId="931"/>
          <ac:spMkLst>
            <pc:docMk/>
            <pc:sldMk cId="190546705" sldId="2730"/>
            <ac:spMk id="3" creationId="{9ADC5EE8-A266-17CC-F6A8-26B3AE378767}"/>
          </ac:spMkLst>
        </pc:spChg>
        <pc:spChg chg="add del mod">
          <ac:chgData name="Shari Erickson" userId="30279234-7f0c-4b76-ac14-a94e07fd4fd8" providerId="ADAL" clId="{7D1B6AB5-273B-7D40-BEF8-AF0D177382A9}" dt="2024-05-10T13:49:38.040" v="372" actId="12084"/>
          <ac:spMkLst>
            <pc:docMk/>
            <pc:sldMk cId="190546705" sldId="2730"/>
            <ac:spMk id="7" creationId="{4B4110AF-DC57-E40A-86C0-1B3BAEFE2889}"/>
          </ac:spMkLst>
        </pc:spChg>
        <pc:spChg chg="add mod">
          <ac:chgData name="Shari Erickson" userId="30279234-7f0c-4b76-ac14-a94e07fd4fd8" providerId="ADAL" clId="{7D1B6AB5-273B-7D40-BEF8-AF0D177382A9}" dt="2024-05-10T13:51:31.417" v="381" actId="20577"/>
          <ac:spMkLst>
            <pc:docMk/>
            <pc:sldMk cId="190546705" sldId="2730"/>
            <ac:spMk id="9" creationId="{A0455AE1-049E-48E2-A258-1AC4473019A5}"/>
          </ac:spMkLst>
        </pc:spChg>
        <pc:spChg chg="add mod">
          <ac:chgData name="Shari Erickson" userId="30279234-7f0c-4b76-ac14-a94e07fd4fd8" providerId="ADAL" clId="{7D1B6AB5-273B-7D40-BEF8-AF0D177382A9}" dt="2024-05-10T18:28:34.158" v="5134" actId="208"/>
          <ac:spMkLst>
            <pc:docMk/>
            <pc:sldMk cId="190546705" sldId="2730"/>
            <ac:spMk id="10" creationId="{700B159A-57FC-1D86-B37F-D87BA3843BE0}"/>
          </ac:spMkLst>
        </pc:spChg>
        <pc:graphicFrameChg chg="add mod">
          <ac:chgData name="Shari Erickson" userId="30279234-7f0c-4b76-ac14-a94e07fd4fd8" providerId="ADAL" clId="{7D1B6AB5-273B-7D40-BEF8-AF0D177382A9}" dt="2024-05-10T18:15:29.947" v="5045" actId="20577"/>
          <ac:graphicFrameMkLst>
            <pc:docMk/>
            <pc:sldMk cId="190546705" sldId="2730"/>
            <ac:graphicFrameMk id="8" creationId="{7FABF34E-8BB5-A4A3-C629-A71B0D1A5F82}"/>
          </ac:graphicFrameMkLst>
        </pc:graphicFrameChg>
        <pc:picChg chg="add mod modCrop">
          <ac:chgData name="Shari Erickson" userId="30279234-7f0c-4b76-ac14-a94e07fd4fd8" providerId="ADAL" clId="{7D1B6AB5-273B-7D40-BEF8-AF0D177382A9}" dt="2024-05-10T13:45:37.818" v="310" actId="1076"/>
          <ac:picMkLst>
            <pc:docMk/>
            <pc:sldMk cId="190546705" sldId="2730"/>
            <ac:picMk id="6" creationId="{6551A8F6-7411-AE09-992B-CF6B5F381228}"/>
          </ac:picMkLst>
        </pc:picChg>
      </pc:sldChg>
      <pc:sldChg chg="addSp delSp modSp new mod">
        <pc:chgData name="Shari Erickson" userId="30279234-7f0c-4b76-ac14-a94e07fd4fd8" providerId="ADAL" clId="{7D1B6AB5-273B-7D40-BEF8-AF0D177382A9}" dt="2024-05-10T13:56:22.479" v="496" actId="13782"/>
        <pc:sldMkLst>
          <pc:docMk/>
          <pc:sldMk cId="563293505" sldId="2731"/>
        </pc:sldMkLst>
        <pc:spChg chg="mod">
          <ac:chgData name="Shari Erickson" userId="30279234-7f0c-4b76-ac14-a94e07fd4fd8" providerId="ADAL" clId="{7D1B6AB5-273B-7D40-BEF8-AF0D177382A9}" dt="2024-05-10T13:55:48.653" v="494" actId="20577"/>
          <ac:spMkLst>
            <pc:docMk/>
            <pc:sldMk cId="563293505" sldId="2731"/>
            <ac:spMk id="2" creationId="{8A64F39F-E6D8-E21A-23ED-93914ED101C3}"/>
          </ac:spMkLst>
        </pc:spChg>
        <pc:spChg chg="del mod">
          <ac:chgData name="Shari Erickson" userId="30279234-7f0c-4b76-ac14-a94e07fd4fd8" providerId="ADAL" clId="{7D1B6AB5-273B-7D40-BEF8-AF0D177382A9}" dt="2024-05-10T13:55:22.413" v="479" actId="12084"/>
          <ac:spMkLst>
            <pc:docMk/>
            <pc:sldMk cId="563293505" sldId="2731"/>
            <ac:spMk id="3" creationId="{0EE59F86-ADCB-AED8-351E-CDBDC92536BB}"/>
          </ac:spMkLst>
        </pc:spChg>
        <pc:graphicFrameChg chg="add mod">
          <ac:chgData name="Shari Erickson" userId="30279234-7f0c-4b76-ac14-a94e07fd4fd8" providerId="ADAL" clId="{7D1B6AB5-273B-7D40-BEF8-AF0D177382A9}" dt="2024-05-10T13:56:22.479" v="496" actId="13782"/>
          <ac:graphicFrameMkLst>
            <pc:docMk/>
            <pc:sldMk cId="563293505" sldId="2731"/>
            <ac:graphicFrameMk id="5" creationId="{A9CA6EE1-2BE0-F0E7-EEB1-F18FD871A462}"/>
          </ac:graphicFrameMkLst>
        </pc:graphicFrameChg>
      </pc:sldChg>
      <pc:sldChg chg="addSp delSp modSp new mod modClrScheme modAnim chgLayout">
        <pc:chgData name="Shari Erickson" userId="30279234-7f0c-4b76-ac14-a94e07fd4fd8" providerId="ADAL" clId="{7D1B6AB5-273B-7D40-BEF8-AF0D177382A9}" dt="2024-05-10T18:32:26.593" v="5145"/>
        <pc:sldMkLst>
          <pc:docMk/>
          <pc:sldMk cId="457591141" sldId="2732"/>
        </pc:sldMkLst>
        <pc:spChg chg="mod ord">
          <ac:chgData name="Shari Erickson" userId="30279234-7f0c-4b76-ac14-a94e07fd4fd8" providerId="ADAL" clId="{7D1B6AB5-273B-7D40-BEF8-AF0D177382A9}" dt="2024-05-10T14:56:41.338" v="544" actId="700"/>
          <ac:spMkLst>
            <pc:docMk/>
            <pc:sldMk cId="457591141" sldId="2732"/>
            <ac:spMk id="2" creationId="{89AC5BAD-7E46-ACFD-8BB8-B8D8421A74DC}"/>
          </ac:spMkLst>
        </pc:spChg>
        <pc:spChg chg="del mod ord">
          <ac:chgData name="Shari Erickson" userId="30279234-7f0c-4b76-ac14-a94e07fd4fd8" providerId="ADAL" clId="{7D1B6AB5-273B-7D40-BEF8-AF0D177382A9}" dt="2024-05-10T14:56:41.338" v="544" actId="700"/>
          <ac:spMkLst>
            <pc:docMk/>
            <pc:sldMk cId="457591141" sldId="2732"/>
            <ac:spMk id="3" creationId="{4E6BEBC1-6575-F0D6-847E-DB01AF0FEFD6}"/>
          </ac:spMkLst>
        </pc:spChg>
        <pc:spChg chg="mod ord">
          <ac:chgData name="Shari Erickson" userId="30279234-7f0c-4b76-ac14-a94e07fd4fd8" providerId="ADAL" clId="{7D1B6AB5-273B-7D40-BEF8-AF0D177382A9}" dt="2024-05-10T14:56:41.338" v="544" actId="700"/>
          <ac:spMkLst>
            <pc:docMk/>
            <pc:sldMk cId="457591141" sldId="2732"/>
            <ac:spMk id="4" creationId="{A00AE33B-14D3-377B-7401-31098F7FA0D2}"/>
          </ac:spMkLst>
        </pc:spChg>
        <pc:spChg chg="add mod ord">
          <ac:chgData name="Shari Erickson" userId="30279234-7f0c-4b76-ac14-a94e07fd4fd8" providerId="ADAL" clId="{7D1B6AB5-273B-7D40-BEF8-AF0D177382A9}" dt="2024-05-10T15:21:08.998" v="1418" actId="242"/>
          <ac:spMkLst>
            <pc:docMk/>
            <pc:sldMk cId="457591141" sldId="2732"/>
            <ac:spMk id="5" creationId="{1C2E4224-2C34-AF47-8D19-21D706270CFB}"/>
          </ac:spMkLst>
        </pc:spChg>
        <pc:spChg chg="add mod ord">
          <ac:chgData name="Shari Erickson" userId="30279234-7f0c-4b76-ac14-a94e07fd4fd8" providerId="ADAL" clId="{7D1B6AB5-273B-7D40-BEF8-AF0D177382A9}" dt="2024-05-10T18:32:16.306" v="5143" actId="1076"/>
          <ac:spMkLst>
            <pc:docMk/>
            <pc:sldMk cId="457591141" sldId="2732"/>
            <ac:spMk id="6" creationId="{FF1E4951-737D-412B-AE9A-830C82C290C8}"/>
          </ac:spMkLst>
        </pc:spChg>
        <pc:spChg chg="add mod ord">
          <ac:chgData name="Shari Erickson" userId="30279234-7f0c-4b76-ac14-a94e07fd4fd8" providerId="ADAL" clId="{7D1B6AB5-273B-7D40-BEF8-AF0D177382A9}" dt="2024-05-10T15:21:14.151" v="1419" actId="242"/>
          <ac:spMkLst>
            <pc:docMk/>
            <pc:sldMk cId="457591141" sldId="2732"/>
            <ac:spMk id="7" creationId="{A5E22E54-0E3B-41CB-07C9-997D43A0B26A}"/>
          </ac:spMkLst>
        </pc:spChg>
        <pc:spChg chg="add mod ord">
          <ac:chgData name="Shari Erickson" userId="30279234-7f0c-4b76-ac14-a94e07fd4fd8" providerId="ADAL" clId="{7D1B6AB5-273B-7D40-BEF8-AF0D177382A9}" dt="2024-05-10T15:50:15.130" v="1816" actId="20577"/>
          <ac:spMkLst>
            <pc:docMk/>
            <pc:sldMk cId="457591141" sldId="2732"/>
            <ac:spMk id="8" creationId="{8EFE1AAC-5D29-A22E-F9DA-F8AB37191B92}"/>
          </ac:spMkLst>
        </pc:spChg>
      </pc:sldChg>
      <pc:sldChg chg="addSp delSp modSp new mod modClrScheme modAnim chgLayout">
        <pc:chgData name="Shari Erickson" userId="30279234-7f0c-4b76-ac14-a94e07fd4fd8" providerId="ADAL" clId="{7D1B6AB5-273B-7D40-BEF8-AF0D177382A9}" dt="2024-05-10T18:17:18.846" v="5087"/>
        <pc:sldMkLst>
          <pc:docMk/>
          <pc:sldMk cId="2410287782" sldId="2733"/>
        </pc:sldMkLst>
        <pc:spChg chg="del">
          <ac:chgData name="Shari Erickson" userId="30279234-7f0c-4b76-ac14-a94e07fd4fd8" providerId="ADAL" clId="{7D1B6AB5-273B-7D40-BEF8-AF0D177382A9}" dt="2024-05-10T15:10:23.619" v="1319" actId="700"/>
          <ac:spMkLst>
            <pc:docMk/>
            <pc:sldMk cId="2410287782" sldId="2733"/>
            <ac:spMk id="2" creationId="{66D37C51-B3E4-5C48-9DF4-0CB5500F6AFE}"/>
          </ac:spMkLst>
        </pc:spChg>
        <pc:spChg chg="del mod ord">
          <ac:chgData name="Shari Erickson" userId="30279234-7f0c-4b76-ac14-a94e07fd4fd8" providerId="ADAL" clId="{7D1B6AB5-273B-7D40-BEF8-AF0D177382A9}" dt="2024-05-10T15:10:23.619" v="1319" actId="700"/>
          <ac:spMkLst>
            <pc:docMk/>
            <pc:sldMk cId="2410287782" sldId="2733"/>
            <ac:spMk id="3" creationId="{53015C4A-D33F-A699-EE36-190E402481EF}"/>
          </ac:spMkLst>
        </pc:spChg>
        <pc:spChg chg="del">
          <ac:chgData name="Shari Erickson" userId="30279234-7f0c-4b76-ac14-a94e07fd4fd8" providerId="ADAL" clId="{7D1B6AB5-273B-7D40-BEF8-AF0D177382A9}" dt="2024-05-10T15:10:23.619" v="1319" actId="700"/>
          <ac:spMkLst>
            <pc:docMk/>
            <pc:sldMk cId="2410287782" sldId="2733"/>
            <ac:spMk id="4" creationId="{D67E9D0E-C863-C11F-0AAA-6F24F9C24D48}"/>
          </ac:spMkLst>
        </pc:spChg>
        <pc:spChg chg="del">
          <ac:chgData name="Shari Erickson" userId="30279234-7f0c-4b76-ac14-a94e07fd4fd8" providerId="ADAL" clId="{7D1B6AB5-273B-7D40-BEF8-AF0D177382A9}" dt="2024-05-10T15:10:23.619" v="1319" actId="700"/>
          <ac:spMkLst>
            <pc:docMk/>
            <pc:sldMk cId="2410287782" sldId="2733"/>
            <ac:spMk id="5" creationId="{B912F86F-A000-44F5-E626-19BFC6749751}"/>
          </ac:spMkLst>
        </pc:spChg>
        <pc:spChg chg="mod ord">
          <ac:chgData name="Shari Erickson" userId="30279234-7f0c-4b76-ac14-a94e07fd4fd8" providerId="ADAL" clId="{7D1B6AB5-273B-7D40-BEF8-AF0D177382A9}" dt="2024-05-10T15:10:23.619" v="1319" actId="700"/>
          <ac:spMkLst>
            <pc:docMk/>
            <pc:sldMk cId="2410287782" sldId="2733"/>
            <ac:spMk id="6" creationId="{668BEAE0-5669-6C40-32D5-72980EF0AE57}"/>
          </ac:spMkLst>
        </pc:spChg>
        <pc:spChg chg="mod ord">
          <ac:chgData name="Shari Erickson" userId="30279234-7f0c-4b76-ac14-a94e07fd4fd8" providerId="ADAL" clId="{7D1B6AB5-273B-7D40-BEF8-AF0D177382A9}" dt="2024-05-10T15:10:23.619" v="1319" actId="700"/>
          <ac:spMkLst>
            <pc:docMk/>
            <pc:sldMk cId="2410287782" sldId="2733"/>
            <ac:spMk id="7" creationId="{CBC2537F-DC4F-BC4A-7F73-029A6CB4FF88}"/>
          </ac:spMkLst>
        </pc:spChg>
        <pc:spChg chg="add del mod ord">
          <ac:chgData name="Shari Erickson" userId="30279234-7f0c-4b76-ac14-a94e07fd4fd8" providerId="ADAL" clId="{7D1B6AB5-273B-7D40-BEF8-AF0D177382A9}" dt="2024-05-10T15:14:19.798" v="1414" actId="12084"/>
          <ac:spMkLst>
            <pc:docMk/>
            <pc:sldMk cId="2410287782" sldId="2733"/>
            <ac:spMk id="8" creationId="{82FE91E8-5840-C6C8-BA81-2E1CC248FAFD}"/>
          </ac:spMkLst>
        </pc:spChg>
        <pc:graphicFrameChg chg="add mod">
          <ac:chgData name="Shari Erickson" userId="30279234-7f0c-4b76-ac14-a94e07fd4fd8" providerId="ADAL" clId="{7D1B6AB5-273B-7D40-BEF8-AF0D177382A9}" dt="2024-05-10T17:51:25.555" v="4860" actId="14100"/>
          <ac:graphicFrameMkLst>
            <pc:docMk/>
            <pc:sldMk cId="2410287782" sldId="2733"/>
            <ac:graphicFrameMk id="9" creationId="{CA2C389E-2E53-B55B-8A1C-90C9A347DCC9}"/>
          </ac:graphicFrameMkLst>
        </pc:graphicFrameChg>
      </pc:sldChg>
      <pc:sldChg chg="addSp delSp modSp new mod modClrScheme modAnim chgLayout">
        <pc:chgData name="Shari Erickson" userId="30279234-7f0c-4b76-ac14-a94e07fd4fd8" providerId="ADAL" clId="{7D1B6AB5-273B-7D40-BEF8-AF0D177382A9}" dt="2024-05-10T17:54:43.550" v="4990" actId="1035"/>
        <pc:sldMkLst>
          <pc:docMk/>
          <pc:sldMk cId="2528859859" sldId="2734"/>
        </pc:sldMkLst>
        <pc:spChg chg="del">
          <ac:chgData name="Shari Erickson" userId="30279234-7f0c-4b76-ac14-a94e07fd4fd8" providerId="ADAL" clId="{7D1B6AB5-273B-7D40-BEF8-AF0D177382A9}" dt="2024-05-10T15:29:58.213" v="1422" actId="700"/>
          <ac:spMkLst>
            <pc:docMk/>
            <pc:sldMk cId="2528859859" sldId="2734"/>
            <ac:spMk id="2" creationId="{1FFB07BB-B788-3327-C808-1BA5C88C8B7C}"/>
          </ac:spMkLst>
        </pc:spChg>
        <pc:spChg chg="del mod ord">
          <ac:chgData name="Shari Erickson" userId="30279234-7f0c-4b76-ac14-a94e07fd4fd8" providerId="ADAL" clId="{7D1B6AB5-273B-7D40-BEF8-AF0D177382A9}" dt="2024-05-10T15:29:58.213" v="1422" actId="700"/>
          <ac:spMkLst>
            <pc:docMk/>
            <pc:sldMk cId="2528859859" sldId="2734"/>
            <ac:spMk id="3" creationId="{F82BD681-5348-164A-197A-81060412889B}"/>
          </ac:spMkLst>
        </pc:spChg>
        <pc:spChg chg="del mod ord">
          <ac:chgData name="Shari Erickson" userId="30279234-7f0c-4b76-ac14-a94e07fd4fd8" providerId="ADAL" clId="{7D1B6AB5-273B-7D40-BEF8-AF0D177382A9}" dt="2024-05-10T15:29:58.213" v="1422" actId="700"/>
          <ac:spMkLst>
            <pc:docMk/>
            <pc:sldMk cId="2528859859" sldId="2734"/>
            <ac:spMk id="4" creationId="{7BD7D956-B443-95BA-D376-905910CF02DA}"/>
          </ac:spMkLst>
        </pc:spChg>
        <pc:spChg chg="mod ord">
          <ac:chgData name="Shari Erickson" userId="30279234-7f0c-4b76-ac14-a94e07fd4fd8" providerId="ADAL" clId="{7D1B6AB5-273B-7D40-BEF8-AF0D177382A9}" dt="2024-05-10T15:29:58.213" v="1422" actId="700"/>
          <ac:spMkLst>
            <pc:docMk/>
            <pc:sldMk cId="2528859859" sldId="2734"/>
            <ac:spMk id="5" creationId="{FF0845D1-3213-1A3D-A60A-88350912814F}"/>
          </ac:spMkLst>
        </pc:spChg>
        <pc:spChg chg="add mod ord">
          <ac:chgData name="Shari Erickson" userId="30279234-7f0c-4b76-ac14-a94e07fd4fd8" providerId="ADAL" clId="{7D1B6AB5-273B-7D40-BEF8-AF0D177382A9}" dt="2024-05-10T17:54:43.550" v="4990" actId="1035"/>
          <ac:spMkLst>
            <pc:docMk/>
            <pc:sldMk cId="2528859859" sldId="2734"/>
            <ac:spMk id="6" creationId="{0FD6F93A-AF14-F8D6-2852-7FC4553AD857}"/>
          </ac:spMkLst>
        </pc:spChg>
        <pc:spChg chg="add del mod ord">
          <ac:chgData name="Shari Erickson" userId="30279234-7f0c-4b76-ac14-a94e07fd4fd8" providerId="ADAL" clId="{7D1B6AB5-273B-7D40-BEF8-AF0D177382A9}" dt="2024-05-10T15:32:05.450" v="1474" actId="12084"/>
          <ac:spMkLst>
            <pc:docMk/>
            <pc:sldMk cId="2528859859" sldId="2734"/>
            <ac:spMk id="7" creationId="{C790F98A-8BB0-D266-5F4D-3BB5E4733DB3}"/>
          </ac:spMkLst>
        </pc:spChg>
        <pc:spChg chg="add mod">
          <ac:chgData name="Shari Erickson" userId="30279234-7f0c-4b76-ac14-a94e07fd4fd8" providerId="ADAL" clId="{7D1B6AB5-273B-7D40-BEF8-AF0D177382A9}" dt="2024-05-10T17:54:05.174" v="4973" actId="14100"/>
          <ac:spMkLst>
            <pc:docMk/>
            <pc:sldMk cId="2528859859" sldId="2734"/>
            <ac:spMk id="9" creationId="{C46D2875-3772-2D11-1B80-2878725EEB01}"/>
          </ac:spMkLst>
        </pc:spChg>
        <pc:graphicFrameChg chg="add mod modGraphic">
          <ac:chgData name="Shari Erickson" userId="30279234-7f0c-4b76-ac14-a94e07fd4fd8" providerId="ADAL" clId="{7D1B6AB5-273B-7D40-BEF8-AF0D177382A9}" dt="2024-05-10T17:54:35.224" v="4982" actId="404"/>
          <ac:graphicFrameMkLst>
            <pc:docMk/>
            <pc:sldMk cId="2528859859" sldId="2734"/>
            <ac:graphicFrameMk id="8" creationId="{4FF1BF7F-3654-0E31-080D-F1CC4A67CF20}"/>
          </ac:graphicFrameMkLst>
        </pc:graphicFrameChg>
      </pc:sldChg>
      <pc:sldChg chg="addSp delSp modSp new mod ord modClrScheme modAnim chgLayout">
        <pc:chgData name="Shari Erickson" userId="30279234-7f0c-4b76-ac14-a94e07fd4fd8" providerId="ADAL" clId="{7D1B6AB5-273B-7D40-BEF8-AF0D177382A9}" dt="2024-05-10T18:33:54.676" v="5146"/>
        <pc:sldMkLst>
          <pc:docMk/>
          <pc:sldMk cId="2126052889" sldId="2735"/>
        </pc:sldMkLst>
        <pc:spChg chg="mod ord">
          <ac:chgData name="Shari Erickson" userId="30279234-7f0c-4b76-ac14-a94e07fd4fd8" providerId="ADAL" clId="{7D1B6AB5-273B-7D40-BEF8-AF0D177382A9}" dt="2024-05-10T15:53:27.070" v="2044" actId="700"/>
          <ac:spMkLst>
            <pc:docMk/>
            <pc:sldMk cId="2126052889" sldId="2735"/>
            <ac:spMk id="2" creationId="{0553F543-862C-F798-C6EC-6FE2E49BDCC6}"/>
          </ac:spMkLst>
        </pc:spChg>
        <pc:spChg chg="add del mod ord">
          <ac:chgData name="Shari Erickson" userId="30279234-7f0c-4b76-ac14-a94e07fd4fd8" providerId="ADAL" clId="{7D1B6AB5-273B-7D40-BEF8-AF0D177382A9}" dt="2024-05-10T16:00:02.729" v="2439" actId="403"/>
          <ac:spMkLst>
            <pc:docMk/>
            <pc:sldMk cId="2126052889" sldId="2735"/>
            <ac:spMk id="3" creationId="{B0D127CA-F80E-A2BC-0A18-D76080E5A40C}"/>
          </ac:spMkLst>
        </pc:spChg>
        <pc:spChg chg="mod ord">
          <ac:chgData name="Shari Erickson" userId="30279234-7f0c-4b76-ac14-a94e07fd4fd8" providerId="ADAL" clId="{7D1B6AB5-273B-7D40-BEF8-AF0D177382A9}" dt="2024-05-10T15:53:27.070" v="2044" actId="700"/>
          <ac:spMkLst>
            <pc:docMk/>
            <pc:sldMk cId="2126052889" sldId="2735"/>
            <ac:spMk id="4" creationId="{0179A0EC-6294-F626-F5B3-C31F4FA0A6F3}"/>
          </ac:spMkLst>
        </pc:spChg>
        <pc:spChg chg="add del mod ord">
          <ac:chgData name="Shari Erickson" userId="30279234-7f0c-4b76-ac14-a94e07fd4fd8" providerId="ADAL" clId="{7D1B6AB5-273B-7D40-BEF8-AF0D177382A9}" dt="2024-05-10T15:53:27.070" v="2044" actId="700"/>
          <ac:spMkLst>
            <pc:docMk/>
            <pc:sldMk cId="2126052889" sldId="2735"/>
            <ac:spMk id="5" creationId="{86433873-9824-E70D-751C-D0ECC077F987}"/>
          </ac:spMkLst>
        </pc:spChg>
        <pc:graphicFrameChg chg="add mod">
          <ac:chgData name="Shari Erickson" userId="30279234-7f0c-4b76-ac14-a94e07fd4fd8" providerId="ADAL" clId="{7D1B6AB5-273B-7D40-BEF8-AF0D177382A9}" dt="2024-05-10T15:58:32.779" v="2427" actId="12084"/>
          <ac:graphicFrameMkLst>
            <pc:docMk/>
            <pc:sldMk cId="2126052889" sldId="2735"/>
            <ac:graphicFrameMk id="6" creationId="{7A4C8004-4E22-D5B5-F74C-1DD3D4256797}"/>
          </ac:graphicFrameMkLst>
        </pc:graphicFrameChg>
      </pc:sldChg>
      <pc:sldChg chg="addSp delSp modSp add mod modAnim">
        <pc:chgData name="Shari Erickson" userId="30279234-7f0c-4b76-ac14-a94e07fd4fd8" providerId="ADAL" clId="{7D1B6AB5-273B-7D40-BEF8-AF0D177382A9}" dt="2024-05-10T18:35:01.784" v="5148"/>
        <pc:sldMkLst>
          <pc:docMk/>
          <pc:sldMk cId="2643681187" sldId="2736"/>
        </pc:sldMkLst>
        <pc:spChg chg="mod">
          <ac:chgData name="Shari Erickson" userId="30279234-7f0c-4b76-ac14-a94e07fd4fd8" providerId="ADAL" clId="{7D1B6AB5-273B-7D40-BEF8-AF0D177382A9}" dt="2024-05-10T18:20:59.824" v="5129" actId="6549"/>
          <ac:spMkLst>
            <pc:docMk/>
            <pc:sldMk cId="2643681187" sldId="2736"/>
            <ac:spMk id="2" creationId="{0553F543-862C-F798-C6EC-6FE2E49BDCC6}"/>
          </ac:spMkLst>
        </pc:spChg>
        <pc:spChg chg="mod">
          <ac:chgData name="Shari Erickson" userId="30279234-7f0c-4b76-ac14-a94e07fd4fd8" providerId="ADAL" clId="{7D1B6AB5-273B-7D40-BEF8-AF0D177382A9}" dt="2024-05-10T16:14:18.387" v="2584" actId="14100"/>
          <ac:spMkLst>
            <pc:docMk/>
            <pc:sldMk cId="2643681187" sldId="2736"/>
            <ac:spMk id="3" creationId="{B0D127CA-F80E-A2BC-0A18-D76080E5A40C}"/>
          </ac:spMkLst>
        </pc:spChg>
        <pc:spChg chg="add mod">
          <ac:chgData name="Shari Erickson" userId="30279234-7f0c-4b76-ac14-a94e07fd4fd8" providerId="ADAL" clId="{7D1B6AB5-273B-7D40-BEF8-AF0D177382A9}" dt="2024-05-10T16:16:38.833" v="2708" actId="1076"/>
          <ac:spMkLst>
            <pc:docMk/>
            <pc:sldMk cId="2643681187" sldId="2736"/>
            <ac:spMk id="7" creationId="{8A378AAD-3541-3152-F294-CB64237B9356}"/>
          </ac:spMkLst>
        </pc:spChg>
        <pc:inkChg chg="add del">
          <ac:chgData name="Shari Erickson" userId="30279234-7f0c-4b76-ac14-a94e07fd4fd8" providerId="ADAL" clId="{7D1B6AB5-273B-7D40-BEF8-AF0D177382A9}" dt="2024-05-10T16:03:12.358" v="2496" actId="9405"/>
          <ac:inkMkLst>
            <pc:docMk/>
            <pc:sldMk cId="2643681187" sldId="2736"/>
            <ac:inkMk id="5" creationId="{6D6592C7-96FE-A55E-EA61-3F06F6C993FF}"/>
          </ac:inkMkLst>
        </pc:inkChg>
        <pc:inkChg chg="add del">
          <ac:chgData name="Shari Erickson" userId="30279234-7f0c-4b76-ac14-a94e07fd4fd8" providerId="ADAL" clId="{7D1B6AB5-273B-7D40-BEF8-AF0D177382A9}" dt="2024-05-10T16:04:46.248" v="2498" actId="9405"/>
          <ac:inkMkLst>
            <pc:docMk/>
            <pc:sldMk cId="2643681187" sldId="2736"/>
            <ac:inkMk id="6" creationId="{F5391301-B0A8-2A1A-37C8-4EC9622D182A}"/>
          </ac:inkMkLst>
        </pc:inkChg>
      </pc:sldChg>
      <pc:sldChg chg="addSp delSp modSp new mod">
        <pc:chgData name="Shari Erickson" userId="30279234-7f0c-4b76-ac14-a94e07fd4fd8" providerId="ADAL" clId="{7D1B6AB5-273B-7D40-BEF8-AF0D177382A9}" dt="2024-05-10T17:10:56.160" v="3983" actId="20577"/>
        <pc:sldMkLst>
          <pc:docMk/>
          <pc:sldMk cId="675103445" sldId="2737"/>
        </pc:sldMkLst>
        <pc:spChg chg="mod">
          <ac:chgData name="Shari Erickson" userId="30279234-7f0c-4b76-ac14-a94e07fd4fd8" providerId="ADAL" clId="{7D1B6AB5-273B-7D40-BEF8-AF0D177382A9}" dt="2024-05-10T16:50:43.210" v="3164" actId="20577"/>
          <ac:spMkLst>
            <pc:docMk/>
            <pc:sldMk cId="675103445" sldId="2737"/>
            <ac:spMk id="2" creationId="{840B047E-96B6-69DD-4B86-32B59C137684}"/>
          </ac:spMkLst>
        </pc:spChg>
        <pc:spChg chg="del mod">
          <ac:chgData name="Shari Erickson" userId="30279234-7f0c-4b76-ac14-a94e07fd4fd8" providerId="ADAL" clId="{7D1B6AB5-273B-7D40-BEF8-AF0D177382A9}" dt="2024-05-10T17:05:58.098" v="3925" actId="12084"/>
          <ac:spMkLst>
            <pc:docMk/>
            <pc:sldMk cId="675103445" sldId="2737"/>
            <ac:spMk id="3" creationId="{7B14B3FD-2D90-5E30-6F04-65A96508C1C7}"/>
          </ac:spMkLst>
        </pc:spChg>
        <pc:graphicFrameChg chg="add mod">
          <ac:chgData name="Shari Erickson" userId="30279234-7f0c-4b76-ac14-a94e07fd4fd8" providerId="ADAL" clId="{7D1B6AB5-273B-7D40-BEF8-AF0D177382A9}" dt="2024-05-10T17:10:56.160" v="3983" actId="20577"/>
          <ac:graphicFrameMkLst>
            <pc:docMk/>
            <pc:sldMk cId="675103445" sldId="2737"/>
            <ac:graphicFrameMk id="5" creationId="{BBBD2353-B22C-8B4E-4A3A-25B1961B23EA}"/>
          </ac:graphicFrameMkLst>
        </pc:graphicFrameChg>
      </pc:sldChg>
      <pc:sldChg chg="addSp delSp modSp new mod modAnim">
        <pc:chgData name="Shari Erickson" userId="30279234-7f0c-4b76-ac14-a94e07fd4fd8" providerId="ADAL" clId="{7D1B6AB5-273B-7D40-BEF8-AF0D177382A9}" dt="2024-05-10T17:57:02.130" v="5010" actId="14100"/>
        <pc:sldMkLst>
          <pc:docMk/>
          <pc:sldMk cId="2297601328" sldId="2738"/>
        </pc:sldMkLst>
        <pc:spChg chg="del">
          <ac:chgData name="Shari Erickson" userId="30279234-7f0c-4b76-ac14-a94e07fd4fd8" providerId="ADAL" clId="{7D1B6AB5-273B-7D40-BEF8-AF0D177382A9}" dt="2024-05-10T16:42:33.853" v="2972" actId="26606"/>
          <ac:spMkLst>
            <pc:docMk/>
            <pc:sldMk cId="2297601328" sldId="2738"/>
            <ac:spMk id="2" creationId="{BDD89AE9-C66D-0610-08BE-9E7952E43839}"/>
          </ac:spMkLst>
        </pc:spChg>
        <pc:spChg chg="del">
          <ac:chgData name="Shari Erickson" userId="30279234-7f0c-4b76-ac14-a94e07fd4fd8" providerId="ADAL" clId="{7D1B6AB5-273B-7D40-BEF8-AF0D177382A9}" dt="2024-05-10T16:42:27.198" v="2969" actId="931"/>
          <ac:spMkLst>
            <pc:docMk/>
            <pc:sldMk cId="2297601328" sldId="2738"/>
            <ac:spMk id="3" creationId="{80654619-BE16-9A27-4995-C5ADDF2F25FE}"/>
          </ac:spMkLst>
        </pc:spChg>
        <pc:spChg chg="mod modVis">
          <ac:chgData name="Shari Erickson" userId="30279234-7f0c-4b76-ac14-a94e07fd4fd8" providerId="ADAL" clId="{7D1B6AB5-273B-7D40-BEF8-AF0D177382A9}" dt="2024-05-10T16:42:33.853" v="2972" actId="26606"/>
          <ac:spMkLst>
            <pc:docMk/>
            <pc:sldMk cId="2297601328" sldId="2738"/>
            <ac:spMk id="4" creationId="{0EA06867-D475-AA93-4828-89DF2713040C}"/>
          </ac:spMkLst>
        </pc:spChg>
        <pc:spChg chg="add mod">
          <ac:chgData name="Shari Erickson" userId="30279234-7f0c-4b76-ac14-a94e07fd4fd8" providerId="ADAL" clId="{7D1B6AB5-273B-7D40-BEF8-AF0D177382A9}" dt="2024-05-10T17:57:02.130" v="5010" actId="14100"/>
          <ac:spMkLst>
            <pc:docMk/>
            <pc:sldMk cId="2297601328" sldId="2738"/>
            <ac:spMk id="9" creationId="{92ECEE14-74FA-8573-C67B-C10466740104}"/>
          </ac:spMkLst>
        </pc:spChg>
        <pc:picChg chg="add mod modCrop">
          <ac:chgData name="Shari Erickson" userId="30279234-7f0c-4b76-ac14-a94e07fd4fd8" providerId="ADAL" clId="{7D1B6AB5-273B-7D40-BEF8-AF0D177382A9}" dt="2024-05-10T16:50:02.967" v="3126" actId="1076"/>
          <ac:picMkLst>
            <pc:docMk/>
            <pc:sldMk cId="2297601328" sldId="2738"/>
            <ac:picMk id="6" creationId="{18F2E536-D106-00E3-00BF-AEBE301267AE}"/>
          </ac:picMkLst>
        </pc:picChg>
        <pc:picChg chg="add mod modCrop">
          <ac:chgData name="Shari Erickson" userId="30279234-7f0c-4b76-ac14-a94e07fd4fd8" providerId="ADAL" clId="{7D1B6AB5-273B-7D40-BEF8-AF0D177382A9}" dt="2024-05-10T16:56:25.082" v="3167" actId="732"/>
          <ac:picMkLst>
            <pc:docMk/>
            <pc:sldMk cId="2297601328" sldId="2738"/>
            <ac:picMk id="8" creationId="{51ADF917-9925-8E2E-1C99-5ACC86C89547}"/>
          </ac:picMkLst>
        </pc:picChg>
      </pc:sldChg>
      <pc:sldChg chg="addSp delSp modSp new mod modClrScheme modAnim chgLayout">
        <pc:chgData name="Shari Erickson" userId="30279234-7f0c-4b76-ac14-a94e07fd4fd8" providerId="ADAL" clId="{7D1B6AB5-273B-7D40-BEF8-AF0D177382A9}" dt="2024-05-10T18:36:28.103" v="5153"/>
        <pc:sldMkLst>
          <pc:docMk/>
          <pc:sldMk cId="1962742251" sldId="2739"/>
        </pc:sldMkLst>
        <pc:spChg chg="mod ord">
          <ac:chgData name="Shari Erickson" userId="30279234-7f0c-4b76-ac14-a94e07fd4fd8" providerId="ADAL" clId="{7D1B6AB5-273B-7D40-BEF8-AF0D177382A9}" dt="2024-05-10T17:29:55.296" v="4282" actId="27636"/>
          <ac:spMkLst>
            <pc:docMk/>
            <pc:sldMk cId="1962742251" sldId="2739"/>
            <ac:spMk id="2" creationId="{5472783A-8D59-A269-6259-4ED287D20606}"/>
          </ac:spMkLst>
        </pc:spChg>
        <pc:spChg chg="del mod ord">
          <ac:chgData name="Shari Erickson" userId="30279234-7f0c-4b76-ac14-a94e07fd4fd8" providerId="ADAL" clId="{7D1B6AB5-273B-7D40-BEF8-AF0D177382A9}" dt="2024-05-10T17:27:09.342" v="4105" actId="700"/>
          <ac:spMkLst>
            <pc:docMk/>
            <pc:sldMk cId="1962742251" sldId="2739"/>
            <ac:spMk id="3" creationId="{80AE9175-7673-DC12-5340-23EF26A8DF0D}"/>
          </ac:spMkLst>
        </pc:spChg>
        <pc:spChg chg="mod ord">
          <ac:chgData name="Shari Erickson" userId="30279234-7f0c-4b76-ac14-a94e07fd4fd8" providerId="ADAL" clId="{7D1B6AB5-273B-7D40-BEF8-AF0D177382A9}" dt="2024-05-10T17:27:18.854" v="4106" actId="700"/>
          <ac:spMkLst>
            <pc:docMk/>
            <pc:sldMk cId="1962742251" sldId="2739"/>
            <ac:spMk id="4" creationId="{48902702-8E74-7848-C605-C938B5A1AB85}"/>
          </ac:spMkLst>
        </pc:spChg>
        <pc:spChg chg="add del mod ord">
          <ac:chgData name="Shari Erickson" userId="30279234-7f0c-4b76-ac14-a94e07fd4fd8" providerId="ADAL" clId="{7D1B6AB5-273B-7D40-BEF8-AF0D177382A9}" dt="2024-05-10T17:27:18.854" v="4106" actId="700"/>
          <ac:spMkLst>
            <pc:docMk/>
            <pc:sldMk cId="1962742251" sldId="2739"/>
            <ac:spMk id="5" creationId="{8D7EAD81-1E86-E770-9FFC-C7FA7E0C8019}"/>
          </ac:spMkLst>
        </pc:spChg>
        <pc:spChg chg="add del mod ord">
          <ac:chgData name="Shari Erickson" userId="30279234-7f0c-4b76-ac14-a94e07fd4fd8" providerId="ADAL" clId="{7D1B6AB5-273B-7D40-BEF8-AF0D177382A9}" dt="2024-05-10T17:27:18.854" v="4106" actId="700"/>
          <ac:spMkLst>
            <pc:docMk/>
            <pc:sldMk cId="1962742251" sldId="2739"/>
            <ac:spMk id="6" creationId="{FEBFC5EA-5CAB-121D-995A-74B976F8B5AF}"/>
          </ac:spMkLst>
        </pc:spChg>
        <pc:spChg chg="add mod ord">
          <ac:chgData name="Shari Erickson" userId="30279234-7f0c-4b76-ac14-a94e07fd4fd8" providerId="ADAL" clId="{7D1B6AB5-273B-7D40-BEF8-AF0D177382A9}" dt="2024-05-10T17:30:11.336" v="4302" actId="20577"/>
          <ac:spMkLst>
            <pc:docMk/>
            <pc:sldMk cId="1962742251" sldId="2739"/>
            <ac:spMk id="7" creationId="{F0E1CBE0-0F31-F472-3065-93AF34368B00}"/>
          </ac:spMkLst>
        </pc:spChg>
        <pc:spChg chg="add mod ord">
          <ac:chgData name="Shari Erickson" userId="30279234-7f0c-4b76-ac14-a94e07fd4fd8" providerId="ADAL" clId="{7D1B6AB5-273B-7D40-BEF8-AF0D177382A9}" dt="2024-05-10T17:30:42.374" v="4348" actId="20577"/>
          <ac:spMkLst>
            <pc:docMk/>
            <pc:sldMk cId="1962742251" sldId="2739"/>
            <ac:spMk id="8" creationId="{87890366-2FE4-9D39-80B5-2314C8DBDAE9}"/>
          </ac:spMkLst>
        </pc:spChg>
        <pc:spChg chg="add mod ord">
          <ac:chgData name="Shari Erickson" userId="30279234-7f0c-4b76-ac14-a94e07fd4fd8" providerId="ADAL" clId="{7D1B6AB5-273B-7D40-BEF8-AF0D177382A9}" dt="2024-05-10T17:30:23.831" v="4312" actId="20577"/>
          <ac:spMkLst>
            <pc:docMk/>
            <pc:sldMk cId="1962742251" sldId="2739"/>
            <ac:spMk id="9" creationId="{3B845701-1A96-7BC9-183C-E312E28BE8B7}"/>
          </ac:spMkLst>
        </pc:spChg>
        <pc:spChg chg="add mod ord">
          <ac:chgData name="Shari Erickson" userId="30279234-7f0c-4b76-ac14-a94e07fd4fd8" providerId="ADAL" clId="{7D1B6AB5-273B-7D40-BEF8-AF0D177382A9}" dt="2024-05-10T17:32:09.967" v="4460" actId="20577"/>
          <ac:spMkLst>
            <pc:docMk/>
            <pc:sldMk cId="1962742251" sldId="2739"/>
            <ac:spMk id="10" creationId="{ED3A0D49-9B7C-A67D-4291-D1A8B9D05C82}"/>
          </ac:spMkLst>
        </pc:spChg>
        <pc:spChg chg="add del mod">
          <ac:chgData name="Shari Erickson" userId="30279234-7f0c-4b76-ac14-a94e07fd4fd8" providerId="ADAL" clId="{7D1B6AB5-273B-7D40-BEF8-AF0D177382A9}" dt="2024-05-10T17:48:39.999" v="4651"/>
          <ac:spMkLst>
            <pc:docMk/>
            <pc:sldMk cId="1962742251" sldId="2739"/>
            <ac:spMk id="11" creationId="{B81F65A8-D41D-E0C1-5E2F-364108F14627}"/>
          </ac:spMkLst>
        </pc:spChg>
        <pc:spChg chg="add mod">
          <ac:chgData name="Shari Erickson" userId="30279234-7f0c-4b76-ac14-a94e07fd4fd8" providerId="ADAL" clId="{7D1B6AB5-273B-7D40-BEF8-AF0D177382A9}" dt="2024-05-10T17:49:25.027" v="4758" actId="1582"/>
          <ac:spMkLst>
            <pc:docMk/>
            <pc:sldMk cId="1962742251" sldId="2739"/>
            <ac:spMk id="12" creationId="{4289EA13-AB15-A702-A49B-A2A69F5E2D62}"/>
          </ac:spMkLst>
        </pc:spChg>
      </pc:sldChg>
      <pc:sldChg chg="addSp delSp modSp new mod modAnim">
        <pc:chgData name="Shari Erickson" userId="30279234-7f0c-4b76-ac14-a94e07fd4fd8" providerId="ADAL" clId="{7D1B6AB5-273B-7D40-BEF8-AF0D177382A9}" dt="2024-05-10T17:45:13.196" v="4648"/>
        <pc:sldMkLst>
          <pc:docMk/>
          <pc:sldMk cId="3525050954" sldId="2740"/>
        </pc:sldMkLst>
        <pc:spChg chg="mod">
          <ac:chgData name="Shari Erickson" userId="30279234-7f0c-4b76-ac14-a94e07fd4fd8" providerId="ADAL" clId="{7D1B6AB5-273B-7D40-BEF8-AF0D177382A9}" dt="2024-05-10T17:38:07.027" v="4542" actId="20577"/>
          <ac:spMkLst>
            <pc:docMk/>
            <pc:sldMk cId="3525050954" sldId="2740"/>
            <ac:spMk id="2" creationId="{D2F0B695-6CFA-7085-FED7-044C65CC96E0}"/>
          </ac:spMkLst>
        </pc:spChg>
        <pc:spChg chg="del">
          <ac:chgData name="Shari Erickson" userId="30279234-7f0c-4b76-ac14-a94e07fd4fd8" providerId="ADAL" clId="{7D1B6AB5-273B-7D40-BEF8-AF0D177382A9}" dt="2024-05-10T17:36:13.682" v="4462" actId="931"/>
          <ac:spMkLst>
            <pc:docMk/>
            <pc:sldMk cId="3525050954" sldId="2740"/>
            <ac:spMk id="3" creationId="{8BFEFF68-5EC0-D51A-8F61-52005CEFC55D}"/>
          </ac:spMkLst>
        </pc:spChg>
        <pc:picChg chg="add mod modCrop">
          <ac:chgData name="Shari Erickson" userId="30279234-7f0c-4b76-ac14-a94e07fd4fd8" providerId="ADAL" clId="{7D1B6AB5-273B-7D40-BEF8-AF0D177382A9}" dt="2024-05-10T17:40:27.021" v="4556" actId="14100"/>
          <ac:picMkLst>
            <pc:docMk/>
            <pc:sldMk cId="3525050954" sldId="2740"/>
            <ac:picMk id="6" creationId="{BDF452C4-83D2-5872-A11E-59A4975FCB0B}"/>
          </ac:picMkLst>
        </pc:picChg>
        <pc:picChg chg="add mod">
          <ac:chgData name="Shari Erickson" userId="30279234-7f0c-4b76-ac14-a94e07fd4fd8" providerId="ADAL" clId="{7D1B6AB5-273B-7D40-BEF8-AF0D177382A9}" dt="2024-05-10T17:40:21.232" v="4555" actId="166"/>
          <ac:picMkLst>
            <pc:docMk/>
            <pc:sldMk cId="3525050954" sldId="2740"/>
            <ac:picMk id="7" creationId="{B7E188DF-6FE2-095A-E675-611584675A31}"/>
          </ac:picMkLst>
        </pc:picChg>
        <pc:picChg chg="add mod modCrop">
          <ac:chgData name="Shari Erickson" userId="30279234-7f0c-4b76-ac14-a94e07fd4fd8" providerId="ADAL" clId="{7D1B6AB5-273B-7D40-BEF8-AF0D177382A9}" dt="2024-05-10T17:45:09.959" v="4647" actId="14100"/>
          <ac:picMkLst>
            <pc:docMk/>
            <pc:sldMk cId="3525050954" sldId="2740"/>
            <ac:picMk id="9" creationId="{90A3688A-46DD-1D43-0396-E3BB7BCA5B19}"/>
          </ac:picMkLst>
        </pc:picChg>
      </pc:sldChg>
      <pc:sldChg chg="addSp delSp modSp new mod modAnim">
        <pc:chgData name="Shari Erickson" userId="30279234-7f0c-4b76-ac14-a94e07fd4fd8" providerId="ADAL" clId="{7D1B6AB5-273B-7D40-BEF8-AF0D177382A9}" dt="2024-05-10T17:44:53.464" v="4645"/>
        <pc:sldMkLst>
          <pc:docMk/>
          <pc:sldMk cId="2582530506" sldId="2741"/>
        </pc:sldMkLst>
        <pc:spChg chg="mod">
          <ac:chgData name="Shari Erickson" userId="30279234-7f0c-4b76-ac14-a94e07fd4fd8" providerId="ADAL" clId="{7D1B6AB5-273B-7D40-BEF8-AF0D177382A9}" dt="2024-05-10T17:41:58.146" v="4621" actId="20577"/>
          <ac:spMkLst>
            <pc:docMk/>
            <pc:sldMk cId="2582530506" sldId="2741"/>
            <ac:spMk id="2" creationId="{46FF4C7E-86E0-1ADB-D705-5A8628D36F74}"/>
          </ac:spMkLst>
        </pc:spChg>
        <pc:spChg chg="del mod">
          <ac:chgData name="Shari Erickson" userId="30279234-7f0c-4b76-ac14-a94e07fd4fd8" providerId="ADAL" clId="{7D1B6AB5-273B-7D40-BEF8-AF0D177382A9}" dt="2024-05-10T17:42:59.068" v="4633" actId="12084"/>
          <ac:spMkLst>
            <pc:docMk/>
            <pc:sldMk cId="2582530506" sldId="2741"/>
            <ac:spMk id="3" creationId="{6F716D23-BE8D-2E28-4587-104BEC7A0E8F}"/>
          </ac:spMkLst>
        </pc:spChg>
        <pc:graphicFrameChg chg="add mod">
          <ac:chgData name="Shari Erickson" userId="30279234-7f0c-4b76-ac14-a94e07fd4fd8" providerId="ADAL" clId="{7D1B6AB5-273B-7D40-BEF8-AF0D177382A9}" dt="2024-05-10T17:44:40.905" v="4643"/>
          <ac:graphicFrameMkLst>
            <pc:docMk/>
            <pc:sldMk cId="2582530506" sldId="2741"/>
            <ac:graphicFrameMk id="5" creationId="{83A6058B-16FD-EC65-333F-4A0BA9CD4D6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77264-86C0-D64D-A079-7E8E411C22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10C433-FCEA-B645-9DEA-DD8027632201}">
      <dgm:prSet/>
      <dgm:spPr/>
      <dgm:t>
        <a:bodyPr/>
        <a:lstStyle/>
        <a:p>
          <a:r>
            <a:rPr lang="en-US" b="0" i="0" dirty="0"/>
            <a:t>Organizations like…the American College of Physicians (ACP), and the American Medical Association (AMA) regard public advocacy as a doctor’s duty.</a:t>
          </a:r>
          <a:endParaRPr lang="en-US" dirty="0"/>
        </a:p>
      </dgm:t>
    </dgm:pt>
    <dgm:pt modelId="{59B1F806-75CE-E347-8F69-F92E95ACFF7B}" type="parTrans" cxnId="{3A61FAC9-CE6B-9A40-81C1-FF7382E800FA}">
      <dgm:prSet/>
      <dgm:spPr/>
      <dgm:t>
        <a:bodyPr/>
        <a:lstStyle/>
        <a:p>
          <a:endParaRPr lang="en-US"/>
        </a:p>
      </dgm:t>
    </dgm:pt>
    <dgm:pt modelId="{F9D069C2-5002-944C-B45C-BD8AC4244BDE}" type="sibTrans" cxnId="{3A61FAC9-CE6B-9A40-81C1-FF7382E800FA}">
      <dgm:prSet/>
      <dgm:spPr/>
      <dgm:t>
        <a:bodyPr/>
        <a:lstStyle/>
        <a:p>
          <a:endParaRPr lang="en-US"/>
        </a:p>
      </dgm:t>
    </dgm:pt>
    <dgm:pt modelId="{17BB912A-AACE-9146-8745-3F948FFCC52C}">
      <dgm:prSet/>
      <dgm:spPr/>
      <dgm:t>
        <a:bodyPr/>
        <a:lstStyle/>
        <a:p>
          <a:r>
            <a:rPr lang="en-US" b="0" i="0" dirty="0"/>
            <a:t>In a survey of US physicians, collective advocacy for the public’s health was rated as important by 90% of respondents overall and by 97% of IM respondents</a:t>
          </a:r>
          <a:endParaRPr lang="en-US" dirty="0"/>
        </a:p>
      </dgm:t>
    </dgm:pt>
    <dgm:pt modelId="{99E0C024-8C1A-8E4F-8FE8-447E3980A9B4}" type="parTrans" cxnId="{D9538E5E-3DB5-B047-B40D-69F61EFEC543}">
      <dgm:prSet/>
      <dgm:spPr/>
      <dgm:t>
        <a:bodyPr/>
        <a:lstStyle/>
        <a:p>
          <a:endParaRPr lang="en-US"/>
        </a:p>
      </dgm:t>
    </dgm:pt>
    <dgm:pt modelId="{B3E5F3CD-5D65-9B49-8038-B9FD90813EB0}" type="sibTrans" cxnId="{D9538E5E-3DB5-B047-B40D-69F61EFEC543}">
      <dgm:prSet/>
      <dgm:spPr/>
      <dgm:t>
        <a:bodyPr/>
        <a:lstStyle/>
        <a:p>
          <a:endParaRPr lang="en-US"/>
        </a:p>
      </dgm:t>
    </dgm:pt>
    <dgm:pt modelId="{42E92AD8-3FB5-9642-A3E9-61180D42E691}">
      <dgm:prSet/>
      <dgm:spPr/>
      <dgm:t>
        <a:bodyPr/>
        <a:lstStyle/>
        <a:p>
          <a:r>
            <a:rPr lang="en-US" dirty="0"/>
            <a:t>T</a:t>
          </a:r>
          <a:r>
            <a:rPr lang="en-US" b="0" i="0" dirty="0"/>
            <a:t>o the authors’ knowledge, no studies describe the prevalence and characteristics of curricula in IM residencies addressing public advocacy for communities and populations.</a:t>
          </a:r>
          <a:endParaRPr lang="en-US" dirty="0"/>
        </a:p>
      </dgm:t>
    </dgm:pt>
    <dgm:pt modelId="{6C3A8B54-0651-9C43-84EB-3280A623BC23}" type="parTrans" cxnId="{556D629D-2149-6E40-B565-9441DFF7D307}">
      <dgm:prSet/>
      <dgm:spPr/>
      <dgm:t>
        <a:bodyPr/>
        <a:lstStyle/>
        <a:p>
          <a:endParaRPr lang="en-US"/>
        </a:p>
      </dgm:t>
    </dgm:pt>
    <dgm:pt modelId="{E1FF4C39-205C-9244-8FF4-1897BDA9A867}" type="sibTrans" cxnId="{556D629D-2149-6E40-B565-9441DFF7D307}">
      <dgm:prSet/>
      <dgm:spPr/>
      <dgm:t>
        <a:bodyPr/>
        <a:lstStyle/>
        <a:p>
          <a:endParaRPr lang="en-US"/>
        </a:p>
      </dgm:t>
    </dgm:pt>
    <dgm:pt modelId="{43332286-6BED-AE44-A5C9-FC4384643D59}">
      <dgm:prSet/>
      <dgm:spPr/>
      <dgm:t>
        <a:bodyPr/>
        <a:lstStyle/>
        <a:p>
          <a:r>
            <a:rPr lang="en-US" b="0" i="0"/>
            <a:t>More than half of PDs (53.6%) reported no advocacy curricula, and many reported lack of faculty expertise in advocacy as a barrier. </a:t>
          </a:r>
          <a:endParaRPr lang="en-US" dirty="0"/>
        </a:p>
      </dgm:t>
    </dgm:pt>
    <dgm:pt modelId="{BB80B6D0-8DBA-6E46-B670-31F1B3BCF11E}" type="parTrans" cxnId="{C2A8877B-3661-B248-BD4C-4ADF1BD929E5}">
      <dgm:prSet/>
      <dgm:spPr/>
      <dgm:t>
        <a:bodyPr/>
        <a:lstStyle/>
        <a:p>
          <a:endParaRPr lang="en-US"/>
        </a:p>
      </dgm:t>
    </dgm:pt>
    <dgm:pt modelId="{53E809B2-F76F-9341-B104-BD57BCAB072B}" type="sibTrans" cxnId="{C2A8877B-3661-B248-BD4C-4ADF1BD929E5}">
      <dgm:prSet/>
      <dgm:spPr/>
      <dgm:t>
        <a:bodyPr/>
        <a:lstStyle/>
        <a:p>
          <a:endParaRPr lang="en-US"/>
        </a:p>
      </dgm:t>
    </dgm:pt>
    <dgm:pt modelId="{24D08562-D609-FF4F-A7CB-37A3C41B70DF}" type="pres">
      <dgm:prSet presAssocID="{14B77264-86C0-D64D-A079-7E8E411C2211}" presName="linear" presStyleCnt="0">
        <dgm:presLayoutVars>
          <dgm:animLvl val="lvl"/>
          <dgm:resizeHandles val="exact"/>
        </dgm:presLayoutVars>
      </dgm:prSet>
      <dgm:spPr/>
    </dgm:pt>
    <dgm:pt modelId="{82B5A7C2-EC63-5244-BB36-EF39008C4E8B}" type="pres">
      <dgm:prSet presAssocID="{4510C433-FCEA-B645-9DEA-DD8027632201}" presName="parentText" presStyleLbl="node1" presStyleIdx="0" presStyleCnt="4">
        <dgm:presLayoutVars>
          <dgm:chMax val="0"/>
          <dgm:bulletEnabled val="1"/>
        </dgm:presLayoutVars>
      </dgm:prSet>
      <dgm:spPr/>
    </dgm:pt>
    <dgm:pt modelId="{17FD85CD-D18E-7340-B944-FA30C55084B4}" type="pres">
      <dgm:prSet presAssocID="{F9D069C2-5002-944C-B45C-BD8AC4244BDE}" presName="spacer" presStyleCnt="0"/>
      <dgm:spPr/>
    </dgm:pt>
    <dgm:pt modelId="{4AB5F2C0-5A63-8B41-AF93-A67FD1947AEE}" type="pres">
      <dgm:prSet presAssocID="{17BB912A-AACE-9146-8745-3F948FFCC52C}" presName="parentText" presStyleLbl="node1" presStyleIdx="1" presStyleCnt="4">
        <dgm:presLayoutVars>
          <dgm:chMax val="0"/>
          <dgm:bulletEnabled val="1"/>
        </dgm:presLayoutVars>
      </dgm:prSet>
      <dgm:spPr/>
    </dgm:pt>
    <dgm:pt modelId="{78B0D0C0-C71B-6848-B501-D715846CF433}" type="pres">
      <dgm:prSet presAssocID="{B3E5F3CD-5D65-9B49-8038-B9FD90813EB0}" presName="spacer" presStyleCnt="0"/>
      <dgm:spPr/>
    </dgm:pt>
    <dgm:pt modelId="{DF3243BC-4437-D546-B6EC-665840D01815}" type="pres">
      <dgm:prSet presAssocID="{42E92AD8-3FB5-9642-A3E9-61180D42E691}" presName="parentText" presStyleLbl="node1" presStyleIdx="2" presStyleCnt="4">
        <dgm:presLayoutVars>
          <dgm:chMax val="0"/>
          <dgm:bulletEnabled val="1"/>
        </dgm:presLayoutVars>
      </dgm:prSet>
      <dgm:spPr/>
    </dgm:pt>
    <dgm:pt modelId="{0CD23369-92F6-1C4B-B70D-9A8449F1CEE8}" type="pres">
      <dgm:prSet presAssocID="{E1FF4C39-205C-9244-8FF4-1897BDA9A867}" presName="spacer" presStyleCnt="0"/>
      <dgm:spPr/>
    </dgm:pt>
    <dgm:pt modelId="{C1AC26C4-69AC-E14B-BDA5-9E8775F49087}" type="pres">
      <dgm:prSet presAssocID="{43332286-6BED-AE44-A5C9-FC4384643D59}" presName="parentText" presStyleLbl="node1" presStyleIdx="3" presStyleCnt="4">
        <dgm:presLayoutVars>
          <dgm:chMax val="0"/>
          <dgm:bulletEnabled val="1"/>
        </dgm:presLayoutVars>
      </dgm:prSet>
      <dgm:spPr/>
    </dgm:pt>
  </dgm:ptLst>
  <dgm:cxnLst>
    <dgm:cxn modelId="{D9538E5E-3DB5-B047-B40D-69F61EFEC543}" srcId="{14B77264-86C0-D64D-A079-7E8E411C2211}" destId="{17BB912A-AACE-9146-8745-3F948FFCC52C}" srcOrd="1" destOrd="0" parTransId="{99E0C024-8C1A-8E4F-8FE8-447E3980A9B4}" sibTransId="{B3E5F3CD-5D65-9B49-8038-B9FD90813EB0}"/>
    <dgm:cxn modelId="{4EBE1861-7F18-3343-B808-38329A89AE92}" type="presOf" srcId="{43332286-6BED-AE44-A5C9-FC4384643D59}" destId="{C1AC26C4-69AC-E14B-BDA5-9E8775F49087}" srcOrd="0" destOrd="0" presId="urn:microsoft.com/office/officeart/2005/8/layout/vList2"/>
    <dgm:cxn modelId="{66497666-B4CB-8947-B4CB-91951381A1FE}" type="presOf" srcId="{4510C433-FCEA-B645-9DEA-DD8027632201}" destId="{82B5A7C2-EC63-5244-BB36-EF39008C4E8B}" srcOrd="0" destOrd="0" presId="urn:microsoft.com/office/officeart/2005/8/layout/vList2"/>
    <dgm:cxn modelId="{C2A8877B-3661-B248-BD4C-4ADF1BD929E5}" srcId="{14B77264-86C0-D64D-A079-7E8E411C2211}" destId="{43332286-6BED-AE44-A5C9-FC4384643D59}" srcOrd="3" destOrd="0" parTransId="{BB80B6D0-8DBA-6E46-B670-31F1B3BCF11E}" sibTransId="{53E809B2-F76F-9341-B104-BD57BCAB072B}"/>
    <dgm:cxn modelId="{556D629D-2149-6E40-B565-9441DFF7D307}" srcId="{14B77264-86C0-D64D-A079-7E8E411C2211}" destId="{42E92AD8-3FB5-9642-A3E9-61180D42E691}" srcOrd="2" destOrd="0" parTransId="{6C3A8B54-0651-9C43-84EB-3280A623BC23}" sibTransId="{E1FF4C39-205C-9244-8FF4-1897BDA9A867}"/>
    <dgm:cxn modelId="{4D5E719D-F90F-1843-AAEE-FA446C8AFBC1}" type="presOf" srcId="{14B77264-86C0-D64D-A079-7E8E411C2211}" destId="{24D08562-D609-FF4F-A7CB-37A3C41B70DF}" srcOrd="0" destOrd="0" presId="urn:microsoft.com/office/officeart/2005/8/layout/vList2"/>
    <dgm:cxn modelId="{3A61FAC9-CE6B-9A40-81C1-FF7382E800FA}" srcId="{14B77264-86C0-D64D-A079-7E8E411C2211}" destId="{4510C433-FCEA-B645-9DEA-DD8027632201}" srcOrd="0" destOrd="0" parTransId="{59B1F806-75CE-E347-8F69-F92E95ACFF7B}" sibTransId="{F9D069C2-5002-944C-B45C-BD8AC4244BDE}"/>
    <dgm:cxn modelId="{79B7D4CB-28A1-2345-AC3B-359D044C6784}" type="presOf" srcId="{42E92AD8-3FB5-9642-A3E9-61180D42E691}" destId="{DF3243BC-4437-D546-B6EC-665840D01815}" srcOrd="0" destOrd="0" presId="urn:microsoft.com/office/officeart/2005/8/layout/vList2"/>
    <dgm:cxn modelId="{ADC835D7-B58B-4046-B857-EB4221C36FA0}" type="presOf" srcId="{17BB912A-AACE-9146-8745-3F948FFCC52C}" destId="{4AB5F2C0-5A63-8B41-AF93-A67FD1947AEE}" srcOrd="0" destOrd="0" presId="urn:microsoft.com/office/officeart/2005/8/layout/vList2"/>
    <dgm:cxn modelId="{B434E970-ECB6-D04C-9AEB-68AEB582DBAB}" type="presParOf" srcId="{24D08562-D609-FF4F-A7CB-37A3C41B70DF}" destId="{82B5A7C2-EC63-5244-BB36-EF39008C4E8B}" srcOrd="0" destOrd="0" presId="urn:microsoft.com/office/officeart/2005/8/layout/vList2"/>
    <dgm:cxn modelId="{E52DC5A6-68EE-C347-ABB3-D96532DA9A7D}" type="presParOf" srcId="{24D08562-D609-FF4F-A7CB-37A3C41B70DF}" destId="{17FD85CD-D18E-7340-B944-FA30C55084B4}" srcOrd="1" destOrd="0" presId="urn:microsoft.com/office/officeart/2005/8/layout/vList2"/>
    <dgm:cxn modelId="{6E6517E2-A88E-1444-ACBF-FEBDA07FFFB6}" type="presParOf" srcId="{24D08562-D609-FF4F-A7CB-37A3C41B70DF}" destId="{4AB5F2C0-5A63-8B41-AF93-A67FD1947AEE}" srcOrd="2" destOrd="0" presId="urn:microsoft.com/office/officeart/2005/8/layout/vList2"/>
    <dgm:cxn modelId="{F846CB36-F0EC-6D49-8446-46D685158B86}" type="presParOf" srcId="{24D08562-D609-FF4F-A7CB-37A3C41B70DF}" destId="{78B0D0C0-C71B-6848-B501-D715846CF433}" srcOrd="3" destOrd="0" presId="urn:microsoft.com/office/officeart/2005/8/layout/vList2"/>
    <dgm:cxn modelId="{858B48F1-D6A5-E944-AC71-4F6BA7C70254}" type="presParOf" srcId="{24D08562-D609-FF4F-A7CB-37A3C41B70DF}" destId="{DF3243BC-4437-D546-B6EC-665840D01815}" srcOrd="4" destOrd="0" presId="urn:microsoft.com/office/officeart/2005/8/layout/vList2"/>
    <dgm:cxn modelId="{F33867A2-CA1D-D84E-B528-F644AE1B39EA}" type="presParOf" srcId="{24D08562-D609-FF4F-A7CB-37A3C41B70DF}" destId="{0CD23369-92F6-1C4B-B70D-9A8449F1CEE8}" srcOrd="5" destOrd="0" presId="urn:microsoft.com/office/officeart/2005/8/layout/vList2"/>
    <dgm:cxn modelId="{E712F3E5-1538-7F43-9143-0447440B88A6}" type="presParOf" srcId="{24D08562-D609-FF4F-A7CB-37A3C41B70DF}" destId="{C1AC26C4-69AC-E14B-BDA5-9E8775F490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A11C0E-BD46-634D-89C6-A68AF192F2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61353C-2C78-6B43-8B5E-D67E2D53D4CE}">
      <dgm:prSet custT="1"/>
      <dgm:spPr/>
      <dgm:t>
        <a:bodyPr/>
        <a:lstStyle/>
        <a:p>
          <a:r>
            <a:rPr lang="en-US" sz="2800" dirty="0"/>
            <a:t>Support H.R. 6545 - the Physician Fee Schedule Update and Improvements Act</a:t>
          </a:r>
        </a:p>
      </dgm:t>
    </dgm:pt>
    <dgm:pt modelId="{3B45D8A4-649C-2444-AE60-6FDEDE46EE49}" type="parTrans" cxnId="{E76A7609-AB2B-6E4B-8DD5-15C12B893A77}">
      <dgm:prSet/>
      <dgm:spPr/>
      <dgm:t>
        <a:bodyPr/>
        <a:lstStyle/>
        <a:p>
          <a:endParaRPr lang="en-US" sz="2400"/>
        </a:p>
      </dgm:t>
    </dgm:pt>
    <dgm:pt modelId="{2F02A911-C264-7E4E-9584-E34A8C40B9A0}" type="sibTrans" cxnId="{E76A7609-AB2B-6E4B-8DD5-15C12B893A77}">
      <dgm:prSet/>
      <dgm:spPr/>
      <dgm:t>
        <a:bodyPr/>
        <a:lstStyle/>
        <a:p>
          <a:endParaRPr lang="en-US" sz="2400"/>
        </a:p>
      </dgm:t>
    </dgm:pt>
    <dgm:pt modelId="{8776D7CD-A83D-FD46-AFE4-F11485B0C4E6}">
      <dgm:prSet custT="1"/>
      <dgm:spPr/>
      <dgm:t>
        <a:bodyPr/>
        <a:lstStyle/>
        <a:p>
          <a:r>
            <a:rPr lang="en-US" sz="2400" dirty="0"/>
            <a:t>Raise the threshold for implementing budget neutral payment cuts from $20 million to $53 million </a:t>
          </a:r>
        </a:p>
      </dgm:t>
    </dgm:pt>
    <dgm:pt modelId="{9D484F9F-79BF-5B45-B062-76FC589347F7}" type="parTrans" cxnId="{C4DCB864-F93B-F64D-A95E-D4BA30542CCD}">
      <dgm:prSet/>
      <dgm:spPr/>
      <dgm:t>
        <a:bodyPr/>
        <a:lstStyle/>
        <a:p>
          <a:endParaRPr lang="en-US" sz="2400"/>
        </a:p>
      </dgm:t>
    </dgm:pt>
    <dgm:pt modelId="{E6FFCEFD-870A-5940-9A98-C107D8F29A76}" type="sibTrans" cxnId="{C4DCB864-F93B-F64D-A95E-D4BA30542CCD}">
      <dgm:prSet/>
      <dgm:spPr/>
      <dgm:t>
        <a:bodyPr/>
        <a:lstStyle/>
        <a:p>
          <a:endParaRPr lang="en-US" sz="2400"/>
        </a:p>
      </dgm:t>
    </dgm:pt>
    <dgm:pt modelId="{F70FB810-A0E8-9A4D-AEA0-8ACDBED208D5}">
      <dgm:prSet custT="1"/>
      <dgm:spPr/>
      <dgm:t>
        <a:bodyPr/>
        <a:lstStyle/>
        <a:p>
          <a:pPr>
            <a:buFont typeface="Arial" panose="020B0604020202020204" pitchFamily="34" charset="0"/>
            <a:buChar char="•"/>
          </a:pPr>
          <a:r>
            <a:rPr lang="en-US" sz="2400" dirty="0"/>
            <a:t>Would provide an increased update to the threshold every five years afterwards based on the MEI.</a:t>
          </a:r>
        </a:p>
      </dgm:t>
    </dgm:pt>
    <dgm:pt modelId="{0FB21947-396D-4B4D-A7FA-FAA6B66E3642}" type="parTrans" cxnId="{0D613EA7-1E0F-0442-85E9-401FA60DD217}">
      <dgm:prSet/>
      <dgm:spPr/>
      <dgm:t>
        <a:bodyPr/>
        <a:lstStyle/>
        <a:p>
          <a:endParaRPr lang="en-US" sz="2400"/>
        </a:p>
      </dgm:t>
    </dgm:pt>
    <dgm:pt modelId="{74E262C6-AD81-FF4E-9D81-B83081792463}" type="sibTrans" cxnId="{0D613EA7-1E0F-0442-85E9-401FA60DD217}">
      <dgm:prSet/>
      <dgm:spPr/>
      <dgm:t>
        <a:bodyPr/>
        <a:lstStyle/>
        <a:p>
          <a:endParaRPr lang="en-US" sz="2400"/>
        </a:p>
      </dgm:t>
    </dgm:pt>
    <dgm:pt modelId="{514E10CF-4FF0-504A-B5DA-000F4775EDD6}">
      <dgm:prSet custT="1"/>
      <dgm:spPr/>
      <dgm:t>
        <a:bodyPr/>
        <a:lstStyle/>
        <a:p>
          <a:pPr>
            <a:buFont typeface="Arial" panose="020B0604020202020204" pitchFamily="34" charset="0"/>
            <a:buChar char="•"/>
          </a:pPr>
          <a:r>
            <a:rPr lang="en-US" sz="2400" b="0" i="0" dirty="0"/>
            <a:t>Update practice expense inputs, such as clinical labor costs, at least every five years</a:t>
          </a:r>
          <a:endParaRPr lang="en-US" sz="2400" dirty="0"/>
        </a:p>
      </dgm:t>
    </dgm:pt>
    <dgm:pt modelId="{5AC6CFA8-962F-1743-9AB1-EEA4ABA86362}" type="parTrans" cxnId="{9DBB24F2-7B44-9A47-86E5-E3C26A120EE2}">
      <dgm:prSet/>
      <dgm:spPr/>
      <dgm:t>
        <a:bodyPr/>
        <a:lstStyle/>
        <a:p>
          <a:endParaRPr lang="en-US" sz="2400"/>
        </a:p>
      </dgm:t>
    </dgm:pt>
    <dgm:pt modelId="{6DB4C4F9-7B2C-BD44-896A-27A3194CABF4}" type="sibTrans" cxnId="{9DBB24F2-7B44-9A47-86E5-E3C26A120EE2}">
      <dgm:prSet/>
      <dgm:spPr/>
      <dgm:t>
        <a:bodyPr/>
        <a:lstStyle/>
        <a:p>
          <a:endParaRPr lang="en-US" sz="2400"/>
        </a:p>
      </dgm:t>
    </dgm:pt>
    <dgm:pt modelId="{62A01F2F-DBD8-6548-9215-A05C40728DD5}">
      <dgm:prSet custT="1"/>
      <dgm:spPr/>
      <dgm:t>
        <a:bodyPr/>
        <a:lstStyle/>
        <a:p>
          <a:pPr>
            <a:buFont typeface="Arial" panose="020B0604020202020204" pitchFamily="34" charset="0"/>
            <a:buChar char="•"/>
          </a:pPr>
          <a:r>
            <a:rPr lang="en-US" sz="2400" b="0" i="0" dirty="0"/>
            <a:t>Limit the year-to-year conversion factor variance to no more than 2.5% each year</a:t>
          </a:r>
          <a:endParaRPr lang="en-US" sz="2400" dirty="0"/>
        </a:p>
      </dgm:t>
    </dgm:pt>
    <dgm:pt modelId="{4CFD523D-C39B-1B49-8381-D9DF63A6DF79}" type="parTrans" cxnId="{97578FB4-3FFA-4D4E-B3F2-0690A4B1DB84}">
      <dgm:prSet/>
      <dgm:spPr/>
      <dgm:t>
        <a:bodyPr/>
        <a:lstStyle/>
        <a:p>
          <a:endParaRPr lang="en-US" sz="2400"/>
        </a:p>
      </dgm:t>
    </dgm:pt>
    <dgm:pt modelId="{2DC48487-9C3C-B643-95F2-84F554689B74}" type="sibTrans" cxnId="{97578FB4-3FFA-4D4E-B3F2-0690A4B1DB84}">
      <dgm:prSet/>
      <dgm:spPr/>
      <dgm:t>
        <a:bodyPr/>
        <a:lstStyle/>
        <a:p>
          <a:endParaRPr lang="en-US" sz="2400"/>
        </a:p>
      </dgm:t>
    </dgm:pt>
    <dgm:pt modelId="{7922C451-A555-DF42-ADF4-F3EF25783FDE}">
      <dgm:prSet custT="1"/>
      <dgm:spPr/>
      <dgm:t>
        <a:bodyPr/>
        <a:lstStyle/>
        <a:p>
          <a:pPr>
            <a:buFont typeface="Arial" panose="020B0604020202020204" pitchFamily="34" charset="0"/>
            <a:buChar char="•"/>
          </a:pPr>
          <a:r>
            <a:rPr lang="en-US" sz="2400" b="0" i="0" dirty="0"/>
            <a:t>Require the Centers for Medicare and Medicaid Services (CMS) to reconcile inaccurate utilization projections based on actual claims</a:t>
          </a:r>
          <a:endParaRPr lang="en-US" sz="2400" dirty="0"/>
        </a:p>
      </dgm:t>
    </dgm:pt>
    <dgm:pt modelId="{8959AB57-E7E3-3A4A-A248-324122281B3C}" type="parTrans" cxnId="{652F06B8-3A91-2F4D-A1C0-B18A88D9EEAD}">
      <dgm:prSet/>
      <dgm:spPr/>
      <dgm:t>
        <a:bodyPr/>
        <a:lstStyle/>
        <a:p>
          <a:endParaRPr lang="en-US" sz="2400"/>
        </a:p>
      </dgm:t>
    </dgm:pt>
    <dgm:pt modelId="{69C51F5B-A393-4344-96DA-EA8620B483C5}" type="sibTrans" cxnId="{652F06B8-3A91-2F4D-A1C0-B18A88D9EEAD}">
      <dgm:prSet/>
      <dgm:spPr/>
      <dgm:t>
        <a:bodyPr/>
        <a:lstStyle/>
        <a:p>
          <a:endParaRPr lang="en-US" sz="2400"/>
        </a:p>
      </dgm:t>
    </dgm:pt>
    <dgm:pt modelId="{FB8AED98-879F-F74C-82D9-8CE0B1E06796}" type="pres">
      <dgm:prSet presAssocID="{3FA11C0E-BD46-634D-89C6-A68AF192F205}" presName="linear" presStyleCnt="0">
        <dgm:presLayoutVars>
          <dgm:animLvl val="lvl"/>
          <dgm:resizeHandles val="exact"/>
        </dgm:presLayoutVars>
      </dgm:prSet>
      <dgm:spPr/>
    </dgm:pt>
    <dgm:pt modelId="{8EBA1D03-8273-1C41-B2E3-50C4B2BAC0C8}" type="pres">
      <dgm:prSet presAssocID="{7861353C-2C78-6B43-8B5E-D67E2D53D4CE}" presName="parentText" presStyleLbl="node1" presStyleIdx="0" presStyleCnt="1">
        <dgm:presLayoutVars>
          <dgm:chMax val="0"/>
          <dgm:bulletEnabled val="1"/>
        </dgm:presLayoutVars>
      </dgm:prSet>
      <dgm:spPr/>
    </dgm:pt>
    <dgm:pt modelId="{339A8CF8-4590-6146-850A-B67B00E00FAE}" type="pres">
      <dgm:prSet presAssocID="{7861353C-2C78-6B43-8B5E-D67E2D53D4CE}" presName="childText" presStyleLbl="revTx" presStyleIdx="0" presStyleCnt="1" custScaleY="163727">
        <dgm:presLayoutVars>
          <dgm:bulletEnabled val="1"/>
        </dgm:presLayoutVars>
      </dgm:prSet>
      <dgm:spPr/>
    </dgm:pt>
  </dgm:ptLst>
  <dgm:cxnLst>
    <dgm:cxn modelId="{E76A7609-AB2B-6E4B-8DD5-15C12B893A77}" srcId="{3FA11C0E-BD46-634D-89C6-A68AF192F205}" destId="{7861353C-2C78-6B43-8B5E-D67E2D53D4CE}" srcOrd="0" destOrd="0" parTransId="{3B45D8A4-649C-2444-AE60-6FDEDE46EE49}" sibTransId="{2F02A911-C264-7E4E-9584-E34A8C40B9A0}"/>
    <dgm:cxn modelId="{DC514322-F1C0-304A-9DF9-34CCF0225ED5}" type="presOf" srcId="{7861353C-2C78-6B43-8B5E-D67E2D53D4CE}" destId="{8EBA1D03-8273-1C41-B2E3-50C4B2BAC0C8}" srcOrd="0" destOrd="0" presId="urn:microsoft.com/office/officeart/2005/8/layout/vList2"/>
    <dgm:cxn modelId="{7483CB40-E4C7-014B-AF3B-802F1747F87C}" type="presOf" srcId="{62A01F2F-DBD8-6548-9215-A05C40728DD5}" destId="{339A8CF8-4590-6146-850A-B67B00E00FAE}" srcOrd="0" destOrd="4" presId="urn:microsoft.com/office/officeart/2005/8/layout/vList2"/>
    <dgm:cxn modelId="{C4DCB864-F93B-F64D-A95E-D4BA30542CCD}" srcId="{7861353C-2C78-6B43-8B5E-D67E2D53D4CE}" destId="{8776D7CD-A83D-FD46-AFE4-F11485B0C4E6}" srcOrd="0" destOrd="0" parTransId="{9D484F9F-79BF-5B45-B062-76FC589347F7}" sibTransId="{E6FFCEFD-870A-5940-9A98-C107D8F29A76}"/>
    <dgm:cxn modelId="{31092383-C42D-A04A-A7F7-EFE4BDE1262E}" type="presOf" srcId="{7922C451-A555-DF42-ADF4-F3EF25783FDE}" destId="{339A8CF8-4590-6146-850A-B67B00E00FAE}" srcOrd="0" destOrd="2" presId="urn:microsoft.com/office/officeart/2005/8/layout/vList2"/>
    <dgm:cxn modelId="{0D613EA7-1E0F-0442-85E9-401FA60DD217}" srcId="{7861353C-2C78-6B43-8B5E-D67E2D53D4CE}" destId="{F70FB810-A0E8-9A4D-AEA0-8ACDBED208D5}" srcOrd="1" destOrd="0" parTransId="{0FB21947-396D-4B4D-A7FA-FAA6B66E3642}" sibTransId="{74E262C6-AD81-FF4E-9D81-B83081792463}"/>
    <dgm:cxn modelId="{97578FB4-3FFA-4D4E-B3F2-0690A4B1DB84}" srcId="{7861353C-2C78-6B43-8B5E-D67E2D53D4CE}" destId="{62A01F2F-DBD8-6548-9215-A05C40728DD5}" srcOrd="4" destOrd="0" parTransId="{4CFD523D-C39B-1B49-8381-D9DF63A6DF79}" sibTransId="{2DC48487-9C3C-B643-95F2-84F554689B74}"/>
    <dgm:cxn modelId="{652F06B8-3A91-2F4D-A1C0-B18A88D9EEAD}" srcId="{7861353C-2C78-6B43-8B5E-D67E2D53D4CE}" destId="{7922C451-A555-DF42-ADF4-F3EF25783FDE}" srcOrd="2" destOrd="0" parTransId="{8959AB57-E7E3-3A4A-A248-324122281B3C}" sibTransId="{69C51F5B-A393-4344-96DA-EA8620B483C5}"/>
    <dgm:cxn modelId="{20E307C2-59DB-DE4D-B295-1247E2EA33AA}" type="presOf" srcId="{514E10CF-4FF0-504A-B5DA-000F4775EDD6}" destId="{339A8CF8-4590-6146-850A-B67B00E00FAE}" srcOrd="0" destOrd="3" presId="urn:microsoft.com/office/officeart/2005/8/layout/vList2"/>
    <dgm:cxn modelId="{F6B507D9-22B4-A344-B481-98DDA0CE2E0F}" type="presOf" srcId="{8776D7CD-A83D-FD46-AFE4-F11485B0C4E6}" destId="{339A8CF8-4590-6146-850A-B67B00E00FAE}" srcOrd="0" destOrd="0" presId="urn:microsoft.com/office/officeart/2005/8/layout/vList2"/>
    <dgm:cxn modelId="{9B6105EC-396B-6242-A6FF-E78626740BD0}" type="presOf" srcId="{F70FB810-A0E8-9A4D-AEA0-8ACDBED208D5}" destId="{339A8CF8-4590-6146-850A-B67B00E00FAE}" srcOrd="0" destOrd="1" presId="urn:microsoft.com/office/officeart/2005/8/layout/vList2"/>
    <dgm:cxn modelId="{9DBB24F2-7B44-9A47-86E5-E3C26A120EE2}" srcId="{7861353C-2C78-6B43-8B5E-D67E2D53D4CE}" destId="{514E10CF-4FF0-504A-B5DA-000F4775EDD6}" srcOrd="3" destOrd="0" parTransId="{5AC6CFA8-962F-1743-9AB1-EEA4ABA86362}" sibTransId="{6DB4C4F9-7B2C-BD44-896A-27A3194CABF4}"/>
    <dgm:cxn modelId="{F877C8F9-5A06-D546-8DA6-E0F7F48D00EB}" type="presOf" srcId="{3FA11C0E-BD46-634D-89C6-A68AF192F205}" destId="{FB8AED98-879F-F74C-82D9-8CE0B1E06796}" srcOrd="0" destOrd="0" presId="urn:microsoft.com/office/officeart/2005/8/layout/vList2"/>
    <dgm:cxn modelId="{8A01257C-CDE9-004A-A050-444C9107B13A}" type="presParOf" srcId="{FB8AED98-879F-F74C-82D9-8CE0B1E06796}" destId="{8EBA1D03-8273-1C41-B2E3-50C4B2BAC0C8}" srcOrd="0" destOrd="0" presId="urn:microsoft.com/office/officeart/2005/8/layout/vList2"/>
    <dgm:cxn modelId="{EBA7B769-25AC-2D43-A547-B3EB5ACDE58F}" type="presParOf" srcId="{FB8AED98-879F-F74C-82D9-8CE0B1E06796}" destId="{339A8CF8-4590-6146-850A-B67B00E00FA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8EDA2F-436E-4118-8EDA-A5FB9E8DBC2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A834AA7-61F4-43C6-B4FF-AAB7EE7E64A5}">
      <dgm:prSet/>
      <dgm:spPr/>
      <dgm:t>
        <a:bodyPr/>
        <a:lstStyle/>
        <a:p>
          <a:r>
            <a:rPr lang="en-US" b="0" dirty="0"/>
            <a:t>The American College of Physicians recommends that all payment systems substantially increase relative and absolute payments for primary care commensurate with its value in achieving better outcomes and lower costs.</a:t>
          </a:r>
          <a:endParaRPr lang="en-US" dirty="0"/>
        </a:p>
      </dgm:t>
    </dgm:pt>
    <dgm:pt modelId="{68B03795-CAC9-4892-BBA2-8D1190BDE678}" type="parTrans" cxnId="{42AB2239-9D05-42C4-9D54-C7240AE7EAA6}">
      <dgm:prSet/>
      <dgm:spPr/>
      <dgm:t>
        <a:bodyPr/>
        <a:lstStyle/>
        <a:p>
          <a:endParaRPr lang="en-US"/>
        </a:p>
      </dgm:t>
    </dgm:pt>
    <dgm:pt modelId="{7A7B499E-5BF3-40DC-AF9C-AF819EF7D87C}" type="sibTrans" cxnId="{42AB2239-9D05-42C4-9D54-C7240AE7EAA6}">
      <dgm:prSet/>
      <dgm:spPr/>
      <dgm:t>
        <a:bodyPr/>
        <a:lstStyle/>
        <a:p>
          <a:endParaRPr lang="en-US"/>
        </a:p>
      </dgm:t>
    </dgm:pt>
    <dgm:pt modelId="{1C0BBE31-4EC7-4741-9129-2B0DA70D9829}">
      <dgm:prSet/>
      <dgm:spPr/>
      <dgm:t>
        <a:bodyPr/>
        <a:lstStyle/>
        <a:p>
          <a:r>
            <a:rPr lang="en-US" dirty="0"/>
            <a:t>Medicare payment levels to physicians for covered primary care and preventive benefits are adequate to ensure that:</a:t>
          </a:r>
        </a:p>
      </dgm:t>
    </dgm:pt>
    <dgm:pt modelId="{1F7C2A3D-A25F-41F1-98DE-E3B2B2112F6D}" type="parTrans" cxnId="{30FCD916-B0C2-4B81-AF25-C9615601A649}">
      <dgm:prSet/>
      <dgm:spPr/>
      <dgm:t>
        <a:bodyPr/>
        <a:lstStyle/>
        <a:p>
          <a:endParaRPr lang="en-US"/>
        </a:p>
      </dgm:t>
    </dgm:pt>
    <dgm:pt modelId="{713F4DEF-A468-4DAC-A20A-2B46C897E877}" type="sibTrans" cxnId="{30FCD916-B0C2-4B81-AF25-C9615601A649}">
      <dgm:prSet/>
      <dgm:spPr/>
      <dgm:t>
        <a:bodyPr/>
        <a:lstStyle/>
        <a:p>
          <a:endParaRPr lang="en-US"/>
        </a:p>
      </dgm:t>
    </dgm:pt>
    <dgm:pt modelId="{4F8B1F79-933F-4F30-B1C4-CBA4052884DA}">
      <dgm:prSet/>
      <dgm:spPr/>
      <dgm:t>
        <a:bodyPr/>
        <a:lstStyle/>
        <a:p>
          <a:pPr>
            <a:buFont typeface="Arial" panose="020B0604020202020204" pitchFamily="34" charset="0"/>
            <a:buChar char="•"/>
          </a:pPr>
          <a:r>
            <a:rPr lang="en-US" dirty="0"/>
            <a:t>beneficiaries have access to such services, </a:t>
          </a:r>
        </a:p>
      </dgm:t>
    </dgm:pt>
    <dgm:pt modelId="{35693416-E0BF-496A-9094-086CD83D4378}" type="parTrans" cxnId="{C00BFB15-12CF-4E98-942A-B964B604656B}">
      <dgm:prSet/>
      <dgm:spPr/>
      <dgm:t>
        <a:bodyPr/>
        <a:lstStyle/>
        <a:p>
          <a:endParaRPr lang="en-US"/>
        </a:p>
      </dgm:t>
    </dgm:pt>
    <dgm:pt modelId="{0D3884E2-2872-4D17-974E-0A613845E599}" type="sibTrans" cxnId="{C00BFB15-12CF-4E98-942A-B964B604656B}">
      <dgm:prSet/>
      <dgm:spPr/>
      <dgm:t>
        <a:bodyPr/>
        <a:lstStyle/>
        <a:p>
          <a:endParaRPr lang="en-US"/>
        </a:p>
      </dgm:t>
    </dgm:pt>
    <dgm:pt modelId="{A279AA5D-ADFA-4454-A163-E6701B8637EC}">
      <dgm:prSet/>
      <dgm:spPr/>
      <dgm:t>
        <a:bodyPr/>
        <a:lstStyle/>
        <a:p>
          <a:pPr>
            <a:buFont typeface="Arial" panose="020B0604020202020204" pitchFamily="34" charset="0"/>
            <a:buChar char="•"/>
          </a:pPr>
          <a:r>
            <a:rPr lang="en-US" dirty="0"/>
            <a:t>the payment rates cover physicians’ resource costs (including annual increases in the costs of providing services due to inflation), and</a:t>
          </a:r>
        </a:p>
      </dgm:t>
    </dgm:pt>
    <dgm:pt modelId="{7E1B74D3-29B0-4EE7-ABE8-C816DA5979DE}" type="parTrans" cxnId="{E158C3B6-AF38-4FE4-96B8-6ADDFB587CF2}">
      <dgm:prSet/>
      <dgm:spPr/>
      <dgm:t>
        <a:bodyPr/>
        <a:lstStyle/>
        <a:p>
          <a:endParaRPr lang="en-US"/>
        </a:p>
      </dgm:t>
    </dgm:pt>
    <dgm:pt modelId="{F7B20F4A-AFB1-4480-ADFD-473C82DFAE1D}" type="sibTrans" cxnId="{E158C3B6-AF38-4FE4-96B8-6ADDFB587CF2}">
      <dgm:prSet/>
      <dgm:spPr/>
      <dgm:t>
        <a:bodyPr/>
        <a:lstStyle/>
        <a:p>
          <a:endParaRPr lang="en-US"/>
        </a:p>
      </dgm:t>
    </dgm:pt>
    <dgm:pt modelId="{896C72A6-C5F2-41E3-8337-2FC83BA16EEB}">
      <dgm:prSet/>
      <dgm:spPr/>
      <dgm:t>
        <a:bodyPr/>
        <a:lstStyle/>
        <a:p>
          <a:pPr>
            <a:buFont typeface="Arial" panose="020B0604020202020204" pitchFamily="34" charset="0"/>
            <a:buChar char="•"/>
          </a:pPr>
          <a:r>
            <a:rPr lang="en-US" dirty="0"/>
            <a:t>adequate annual updates are issued that are fair and predictable.</a:t>
          </a:r>
        </a:p>
      </dgm:t>
    </dgm:pt>
    <dgm:pt modelId="{5B8D41FF-EBB8-4BB5-98B5-22791274D072}" type="parTrans" cxnId="{3DDCEDE9-F5EB-4D91-8A9C-D89766352F38}">
      <dgm:prSet/>
      <dgm:spPr/>
      <dgm:t>
        <a:bodyPr/>
        <a:lstStyle/>
        <a:p>
          <a:endParaRPr lang="en-US"/>
        </a:p>
      </dgm:t>
    </dgm:pt>
    <dgm:pt modelId="{DBBBB7D9-B713-4F61-A70F-BF83F7C7D8A7}" type="sibTrans" cxnId="{3DDCEDE9-F5EB-4D91-8A9C-D89766352F38}">
      <dgm:prSet/>
      <dgm:spPr/>
      <dgm:t>
        <a:bodyPr/>
        <a:lstStyle/>
        <a:p>
          <a:endParaRPr lang="en-US"/>
        </a:p>
      </dgm:t>
    </dgm:pt>
    <dgm:pt modelId="{95F92DE6-E19D-47FF-8302-FBBF51C2F6F8}" type="pres">
      <dgm:prSet presAssocID="{068EDA2F-436E-4118-8EDA-A5FB9E8DBC25}" presName="linear" presStyleCnt="0">
        <dgm:presLayoutVars>
          <dgm:animLvl val="lvl"/>
          <dgm:resizeHandles val="exact"/>
        </dgm:presLayoutVars>
      </dgm:prSet>
      <dgm:spPr/>
    </dgm:pt>
    <dgm:pt modelId="{106C3168-18F8-4334-811B-D5EAFCF1AD46}" type="pres">
      <dgm:prSet presAssocID="{4A834AA7-61F4-43C6-B4FF-AAB7EE7E64A5}" presName="parentText" presStyleLbl="node1" presStyleIdx="0" presStyleCnt="2">
        <dgm:presLayoutVars>
          <dgm:chMax val="0"/>
          <dgm:bulletEnabled val="1"/>
        </dgm:presLayoutVars>
      </dgm:prSet>
      <dgm:spPr/>
    </dgm:pt>
    <dgm:pt modelId="{DB20F5F2-3353-476A-B168-9C8D99D9EA36}" type="pres">
      <dgm:prSet presAssocID="{7A7B499E-5BF3-40DC-AF9C-AF819EF7D87C}" presName="spacer" presStyleCnt="0"/>
      <dgm:spPr/>
    </dgm:pt>
    <dgm:pt modelId="{0D8BD78E-54C4-4396-9317-31E14814B5C1}" type="pres">
      <dgm:prSet presAssocID="{1C0BBE31-4EC7-4741-9129-2B0DA70D9829}" presName="parentText" presStyleLbl="node1" presStyleIdx="1" presStyleCnt="2">
        <dgm:presLayoutVars>
          <dgm:chMax val="0"/>
          <dgm:bulletEnabled val="1"/>
        </dgm:presLayoutVars>
      </dgm:prSet>
      <dgm:spPr/>
    </dgm:pt>
    <dgm:pt modelId="{D46C642B-0439-4A9A-8700-FD662D8476E3}" type="pres">
      <dgm:prSet presAssocID="{1C0BBE31-4EC7-4741-9129-2B0DA70D9829}" presName="childText" presStyleLbl="revTx" presStyleIdx="0" presStyleCnt="1">
        <dgm:presLayoutVars>
          <dgm:bulletEnabled val="1"/>
        </dgm:presLayoutVars>
      </dgm:prSet>
      <dgm:spPr/>
    </dgm:pt>
  </dgm:ptLst>
  <dgm:cxnLst>
    <dgm:cxn modelId="{C00BFB15-12CF-4E98-942A-B964B604656B}" srcId="{1C0BBE31-4EC7-4741-9129-2B0DA70D9829}" destId="{4F8B1F79-933F-4F30-B1C4-CBA4052884DA}" srcOrd="0" destOrd="0" parTransId="{35693416-E0BF-496A-9094-086CD83D4378}" sibTransId="{0D3884E2-2872-4D17-974E-0A613845E599}"/>
    <dgm:cxn modelId="{30FCD916-B0C2-4B81-AF25-C9615601A649}" srcId="{068EDA2F-436E-4118-8EDA-A5FB9E8DBC25}" destId="{1C0BBE31-4EC7-4741-9129-2B0DA70D9829}" srcOrd="1" destOrd="0" parTransId="{1F7C2A3D-A25F-41F1-98DE-E3B2B2112F6D}" sibTransId="{713F4DEF-A468-4DAC-A20A-2B46C897E877}"/>
    <dgm:cxn modelId="{777DD62C-2164-4563-91C8-2EC7901B5230}" type="presOf" srcId="{896C72A6-C5F2-41E3-8337-2FC83BA16EEB}" destId="{D46C642B-0439-4A9A-8700-FD662D8476E3}" srcOrd="0" destOrd="2" presId="urn:microsoft.com/office/officeart/2005/8/layout/vList2"/>
    <dgm:cxn modelId="{42AB2239-9D05-42C4-9D54-C7240AE7EAA6}" srcId="{068EDA2F-436E-4118-8EDA-A5FB9E8DBC25}" destId="{4A834AA7-61F4-43C6-B4FF-AAB7EE7E64A5}" srcOrd="0" destOrd="0" parTransId="{68B03795-CAC9-4892-BBA2-8D1190BDE678}" sibTransId="{7A7B499E-5BF3-40DC-AF9C-AF819EF7D87C}"/>
    <dgm:cxn modelId="{75AF213B-5D07-4BF6-88C6-8B19537999B0}" type="presOf" srcId="{4F8B1F79-933F-4F30-B1C4-CBA4052884DA}" destId="{D46C642B-0439-4A9A-8700-FD662D8476E3}" srcOrd="0" destOrd="0" presId="urn:microsoft.com/office/officeart/2005/8/layout/vList2"/>
    <dgm:cxn modelId="{A9C7729E-0541-464E-AAB1-B8250EE2D804}" type="presOf" srcId="{4A834AA7-61F4-43C6-B4FF-AAB7EE7E64A5}" destId="{106C3168-18F8-4334-811B-D5EAFCF1AD46}" srcOrd="0" destOrd="0" presId="urn:microsoft.com/office/officeart/2005/8/layout/vList2"/>
    <dgm:cxn modelId="{52A1E7AF-E25D-457D-AC6E-F170F0DCCB42}" type="presOf" srcId="{068EDA2F-436E-4118-8EDA-A5FB9E8DBC25}" destId="{95F92DE6-E19D-47FF-8302-FBBF51C2F6F8}" srcOrd="0" destOrd="0" presId="urn:microsoft.com/office/officeart/2005/8/layout/vList2"/>
    <dgm:cxn modelId="{E158C3B6-AF38-4FE4-96B8-6ADDFB587CF2}" srcId="{1C0BBE31-4EC7-4741-9129-2B0DA70D9829}" destId="{A279AA5D-ADFA-4454-A163-E6701B8637EC}" srcOrd="1" destOrd="0" parTransId="{7E1B74D3-29B0-4EE7-ABE8-C816DA5979DE}" sibTransId="{F7B20F4A-AFB1-4480-ADFD-473C82DFAE1D}"/>
    <dgm:cxn modelId="{3E8B39BB-31D8-4850-92D2-3DDF58DE70F5}" type="presOf" srcId="{A279AA5D-ADFA-4454-A163-E6701B8637EC}" destId="{D46C642B-0439-4A9A-8700-FD662D8476E3}" srcOrd="0" destOrd="1" presId="urn:microsoft.com/office/officeart/2005/8/layout/vList2"/>
    <dgm:cxn modelId="{F258C2CF-B2B8-44E9-B993-4490CF3F86D3}" type="presOf" srcId="{1C0BBE31-4EC7-4741-9129-2B0DA70D9829}" destId="{0D8BD78E-54C4-4396-9317-31E14814B5C1}" srcOrd="0" destOrd="0" presId="urn:microsoft.com/office/officeart/2005/8/layout/vList2"/>
    <dgm:cxn modelId="{3DDCEDE9-F5EB-4D91-8A9C-D89766352F38}" srcId="{1C0BBE31-4EC7-4741-9129-2B0DA70D9829}" destId="{896C72A6-C5F2-41E3-8337-2FC83BA16EEB}" srcOrd="2" destOrd="0" parTransId="{5B8D41FF-EBB8-4BB5-98B5-22791274D072}" sibTransId="{DBBBB7D9-B713-4F61-A70F-BF83F7C7D8A7}"/>
    <dgm:cxn modelId="{2A2037A3-961A-4464-89B5-A88E17F34080}" type="presParOf" srcId="{95F92DE6-E19D-47FF-8302-FBBF51C2F6F8}" destId="{106C3168-18F8-4334-811B-D5EAFCF1AD46}" srcOrd="0" destOrd="0" presId="urn:microsoft.com/office/officeart/2005/8/layout/vList2"/>
    <dgm:cxn modelId="{7693E19F-26C1-4901-BFAB-17AF4C13FC37}" type="presParOf" srcId="{95F92DE6-E19D-47FF-8302-FBBF51C2F6F8}" destId="{DB20F5F2-3353-476A-B168-9C8D99D9EA36}" srcOrd="1" destOrd="0" presId="urn:microsoft.com/office/officeart/2005/8/layout/vList2"/>
    <dgm:cxn modelId="{77702E8B-B809-4639-BE58-BFB400E52F28}" type="presParOf" srcId="{95F92DE6-E19D-47FF-8302-FBBF51C2F6F8}" destId="{0D8BD78E-54C4-4396-9317-31E14814B5C1}" srcOrd="2" destOrd="0" presId="urn:microsoft.com/office/officeart/2005/8/layout/vList2"/>
    <dgm:cxn modelId="{9E141295-283A-4E48-AC42-E0B887230F04}" type="presParOf" srcId="{95F92DE6-E19D-47FF-8302-FBBF51C2F6F8}" destId="{D46C642B-0439-4A9A-8700-FD662D8476E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BD855F-35F7-094B-B75B-91866741D6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348859-95BE-374D-9A66-E51DB5E91D4D}">
      <dgm:prSet/>
      <dgm:spPr/>
      <dgm:t>
        <a:bodyPr/>
        <a:lstStyle/>
        <a:p>
          <a:r>
            <a:rPr lang="en-US" dirty="0"/>
            <a:t>I [and/or Representative(s) XX] am/is/are supportive of H.R. 6545 - the Physician Fee Schedule Update and Improvements Act AND also of the EDUCATE Act. What does ACP think about the EDUCATE Act? Can we count on your support there as well?</a:t>
          </a:r>
        </a:p>
      </dgm:t>
    </dgm:pt>
    <dgm:pt modelId="{8AE966A9-D7EC-0146-ADC4-CCA8CCF1FDFC}" type="parTrans" cxnId="{49F93080-5F5A-3540-AFE1-B37CB45F507D}">
      <dgm:prSet/>
      <dgm:spPr/>
      <dgm:t>
        <a:bodyPr/>
        <a:lstStyle/>
        <a:p>
          <a:endParaRPr lang="en-US"/>
        </a:p>
      </dgm:t>
    </dgm:pt>
    <dgm:pt modelId="{7B604E94-917B-CF49-9400-2DEE902F3F96}" type="sibTrans" cxnId="{49F93080-5F5A-3540-AFE1-B37CB45F507D}">
      <dgm:prSet/>
      <dgm:spPr/>
      <dgm:t>
        <a:bodyPr/>
        <a:lstStyle/>
        <a:p>
          <a:endParaRPr lang="en-US"/>
        </a:p>
      </dgm:t>
    </dgm:pt>
    <dgm:pt modelId="{02CD10AC-EA20-A44B-9C74-7C9F799E7ED6}">
      <dgm:prSet/>
      <dgm:spPr/>
      <dgm:t>
        <a:bodyPr/>
        <a:lstStyle/>
        <a:p>
          <a:r>
            <a:rPr lang="en-US" dirty="0"/>
            <a:t>ACP believes that DEI programs in medical education serve to:</a:t>
          </a:r>
        </a:p>
      </dgm:t>
    </dgm:pt>
    <dgm:pt modelId="{D6D22887-BAAE-B94D-91C5-F1B63EF63B97}" type="parTrans" cxnId="{68565138-ADAC-D64D-8262-14DBECC5FE85}">
      <dgm:prSet/>
      <dgm:spPr/>
      <dgm:t>
        <a:bodyPr/>
        <a:lstStyle/>
        <a:p>
          <a:endParaRPr lang="en-US"/>
        </a:p>
      </dgm:t>
    </dgm:pt>
    <dgm:pt modelId="{0DD723D0-01EA-8A42-BA39-47D5EB4BF3BE}" type="sibTrans" cxnId="{68565138-ADAC-D64D-8262-14DBECC5FE85}">
      <dgm:prSet/>
      <dgm:spPr/>
      <dgm:t>
        <a:bodyPr/>
        <a:lstStyle/>
        <a:p>
          <a:endParaRPr lang="en-US"/>
        </a:p>
      </dgm:t>
    </dgm:pt>
    <dgm:pt modelId="{96EB41E4-504D-E843-A9CC-41370AAA5AE2}">
      <dgm:prSet/>
      <dgm:spPr/>
      <dgm:t>
        <a:bodyPr/>
        <a:lstStyle/>
        <a:p>
          <a:r>
            <a:rPr lang="en-US" dirty="0">
              <a:highlight>
                <a:srgbClr val="FFFF00"/>
              </a:highlight>
            </a:rPr>
            <a:t>However, we are not here to discuss this bill today—and recognize that we may not be able to agree on all issues, but sincerely appreciate your support for H.R. 6545 and are interested in working together to help move that bill forward.</a:t>
          </a:r>
        </a:p>
      </dgm:t>
    </dgm:pt>
    <dgm:pt modelId="{98BA45F8-9B4B-994F-8169-D72EE62B3811}" type="parTrans" cxnId="{C420F444-25A9-F641-B6DE-FFB7FCB26F55}">
      <dgm:prSet/>
      <dgm:spPr/>
      <dgm:t>
        <a:bodyPr/>
        <a:lstStyle/>
        <a:p>
          <a:endParaRPr lang="en-US"/>
        </a:p>
      </dgm:t>
    </dgm:pt>
    <dgm:pt modelId="{0B1DD339-C394-574D-9D49-303570EFE17E}" type="sibTrans" cxnId="{C420F444-25A9-F641-B6DE-FFB7FCB26F55}">
      <dgm:prSet/>
      <dgm:spPr/>
      <dgm:t>
        <a:bodyPr/>
        <a:lstStyle/>
        <a:p>
          <a:endParaRPr lang="en-US"/>
        </a:p>
      </dgm:t>
    </dgm:pt>
    <dgm:pt modelId="{E8A074CC-4E47-2A40-98C0-B320828E5E03}">
      <dgm:prSet/>
      <dgm:spPr/>
      <dgm:t>
        <a:bodyPr/>
        <a:lstStyle/>
        <a:p>
          <a:r>
            <a:rPr lang="en-US" dirty="0">
              <a:highlight>
                <a:srgbClr val="FFFF00"/>
              </a:highlight>
            </a:rPr>
            <a:t>If you would like any additional information about ACP’s positions regarding the EDUCATE Act or DEI more broadly, I can have the ACP staff follow up with you.</a:t>
          </a:r>
        </a:p>
      </dgm:t>
    </dgm:pt>
    <dgm:pt modelId="{90AEB3D9-3A92-5244-82EF-824155859636}" type="parTrans" cxnId="{08475A8A-1A0E-4040-B23F-D59E93A2EB7C}">
      <dgm:prSet/>
      <dgm:spPr/>
      <dgm:t>
        <a:bodyPr/>
        <a:lstStyle/>
        <a:p>
          <a:endParaRPr lang="en-US"/>
        </a:p>
      </dgm:t>
    </dgm:pt>
    <dgm:pt modelId="{D935C180-20D7-354B-B6F0-21F87F49BB0A}" type="sibTrans" cxnId="{08475A8A-1A0E-4040-B23F-D59E93A2EB7C}">
      <dgm:prSet/>
      <dgm:spPr/>
      <dgm:t>
        <a:bodyPr/>
        <a:lstStyle/>
        <a:p>
          <a:endParaRPr lang="en-US"/>
        </a:p>
      </dgm:t>
    </dgm:pt>
    <dgm:pt modelId="{B0F615FB-164C-084C-9880-2C42A2B244F0}">
      <dgm:prSet/>
      <dgm:spPr/>
      <dgm:t>
        <a:bodyPr/>
        <a:lstStyle/>
        <a:p>
          <a:pPr>
            <a:buFont typeface="Courier New" panose="02070309020205020404" pitchFamily="49" charset="0"/>
            <a:buChar char="o"/>
          </a:pPr>
          <a:r>
            <a:rPr lang="en-US" dirty="0"/>
            <a:t>address the current and historical underrepresentation of certain groups in the field of medicine, </a:t>
          </a:r>
        </a:p>
      </dgm:t>
    </dgm:pt>
    <dgm:pt modelId="{E9064FED-BEFF-434B-8617-DCAEF130E3DE}" type="parTrans" cxnId="{3628C2C1-3742-1144-ADD4-03591FB48797}">
      <dgm:prSet/>
      <dgm:spPr/>
      <dgm:t>
        <a:bodyPr/>
        <a:lstStyle/>
        <a:p>
          <a:endParaRPr lang="en-US"/>
        </a:p>
      </dgm:t>
    </dgm:pt>
    <dgm:pt modelId="{C7C05508-3427-394F-A0E9-78954B8C9C55}" type="sibTrans" cxnId="{3628C2C1-3742-1144-ADD4-03591FB48797}">
      <dgm:prSet/>
      <dgm:spPr/>
      <dgm:t>
        <a:bodyPr/>
        <a:lstStyle/>
        <a:p>
          <a:endParaRPr lang="en-US"/>
        </a:p>
      </dgm:t>
    </dgm:pt>
    <dgm:pt modelId="{7E28C481-4191-3A4A-8F81-3CC84C94FAA7}">
      <dgm:prSet/>
      <dgm:spPr/>
      <dgm:t>
        <a:bodyPr/>
        <a:lstStyle/>
        <a:p>
          <a:pPr>
            <a:buFont typeface="Courier New" panose="02070309020205020404" pitchFamily="49" charset="0"/>
            <a:buChar char="o"/>
          </a:pPr>
          <a:r>
            <a:rPr lang="en-US" dirty="0"/>
            <a:t>improve health outcomes of underserved and marginalized communities, </a:t>
          </a:r>
        </a:p>
      </dgm:t>
    </dgm:pt>
    <dgm:pt modelId="{F9887869-9E77-1745-BDC8-CABD99EF3BA8}" type="parTrans" cxnId="{80400BC5-CFDC-4A4A-9593-9E5CB79F5AD1}">
      <dgm:prSet/>
      <dgm:spPr/>
      <dgm:t>
        <a:bodyPr/>
        <a:lstStyle/>
        <a:p>
          <a:endParaRPr lang="en-US"/>
        </a:p>
      </dgm:t>
    </dgm:pt>
    <dgm:pt modelId="{AF07E921-3B6D-8F4B-980E-C65E8B275236}" type="sibTrans" cxnId="{80400BC5-CFDC-4A4A-9593-9E5CB79F5AD1}">
      <dgm:prSet/>
      <dgm:spPr/>
      <dgm:t>
        <a:bodyPr/>
        <a:lstStyle/>
        <a:p>
          <a:endParaRPr lang="en-US"/>
        </a:p>
      </dgm:t>
    </dgm:pt>
    <dgm:pt modelId="{D4417434-B20F-2644-9D42-D1867A3E615E}">
      <dgm:prSet/>
      <dgm:spPr/>
      <dgm:t>
        <a:bodyPr/>
        <a:lstStyle/>
        <a:p>
          <a:pPr>
            <a:buFont typeface="Courier New" panose="02070309020205020404" pitchFamily="49" charset="0"/>
            <a:buChar char="o"/>
          </a:pPr>
          <a:r>
            <a:rPr lang="en-US" dirty="0"/>
            <a:t>promote equity and understanding among clinicians and patients, and</a:t>
          </a:r>
        </a:p>
      </dgm:t>
    </dgm:pt>
    <dgm:pt modelId="{5C32D617-C5D6-CD42-AD4C-1B91BDE1CE3B}" type="parTrans" cxnId="{9D468DE2-3C5E-254C-BA36-6A88DA946F14}">
      <dgm:prSet/>
      <dgm:spPr/>
      <dgm:t>
        <a:bodyPr/>
        <a:lstStyle/>
        <a:p>
          <a:endParaRPr lang="en-US"/>
        </a:p>
      </dgm:t>
    </dgm:pt>
    <dgm:pt modelId="{4F82471D-C708-984E-AB36-A05CABD9B1A8}" type="sibTrans" cxnId="{9D468DE2-3C5E-254C-BA36-6A88DA946F14}">
      <dgm:prSet/>
      <dgm:spPr/>
      <dgm:t>
        <a:bodyPr/>
        <a:lstStyle/>
        <a:p>
          <a:endParaRPr lang="en-US"/>
        </a:p>
      </dgm:t>
    </dgm:pt>
    <dgm:pt modelId="{2CBD8975-6FAF-A64E-A3F5-FA42951D6921}">
      <dgm:prSet/>
      <dgm:spPr/>
      <dgm:t>
        <a:bodyPr/>
        <a:lstStyle/>
        <a:p>
          <a:pPr>
            <a:buFont typeface="Courier New" panose="02070309020205020404" pitchFamily="49" charset="0"/>
            <a:buChar char="o"/>
          </a:pPr>
          <a:r>
            <a:rPr lang="en-US" dirty="0"/>
            <a:t>facilitate quality care through an inclusive physician workforce.</a:t>
          </a:r>
        </a:p>
      </dgm:t>
    </dgm:pt>
    <dgm:pt modelId="{A88B0FB3-3EEC-1041-8779-665DA236F755}" type="parTrans" cxnId="{E6E3436D-0C8C-9844-ABC7-A88258C8BE65}">
      <dgm:prSet/>
      <dgm:spPr/>
      <dgm:t>
        <a:bodyPr/>
        <a:lstStyle/>
        <a:p>
          <a:endParaRPr lang="en-US"/>
        </a:p>
      </dgm:t>
    </dgm:pt>
    <dgm:pt modelId="{D1D130EF-086B-F743-BEE4-D2F561C18968}" type="sibTrans" cxnId="{E6E3436D-0C8C-9844-ABC7-A88258C8BE65}">
      <dgm:prSet/>
      <dgm:spPr/>
      <dgm:t>
        <a:bodyPr/>
        <a:lstStyle/>
        <a:p>
          <a:endParaRPr lang="en-US"/>
        </a:p>
      </dgm:t>
    </dgm:pt>
    <dgm:pt modelId="{C9CCF7FC-8CD1-6348-B870-8EDBD91833CE}" type="pres">
      <dgm:prSet presAssocID="{05BD855F-35F7-094B-B75B-91866741D614}" presName="linear" presStyleCnt="0">
        <dgm:presLayoutVars>
          <dgm:animLvl val="lvl"/>
          <dgm:resizeHandles val="exact"/>
        </dgm:presLayoutVars>
      </dgm:prSet>
      <dgm:spPr/>
    </dgm:pt>
    <dgm:pt modelId="{237B6540-F49F-EC46-8494-FAA50E5DF934}" type="pres">
      <dgm:prSet presAssocID="{EC348859-95BE-374D-9A66-E51DB5E91D4D}" presName="parentText" presStyleLbl="node1" presStyleIdx="0" presStyleCnt="1">
        <dgm:presLayoutVars>
          <dgm:chMax val="0"/>
          <dgm:bulletEnabled val="1"/>
        </dgm:presLayoutVars>
      </dgm:prSet>
      <dgm:spPr/>
    </dgm:pt>
    <dgm:pt modelId="{E301C4FB-0FF1-D64C-A30B-254E82BBF8BB}" type="pres">
      <dgm:prSet presAssocID="{EC348859-95BE-374D-9A66-E51DB5E91D4D}" presName="childText" presStyleLbl="revTx" presStyleIdx="0" presStyleCnt="1">
        <dgm:presLayoutVars>
          <dgm:bulletEnabled val="1"/>
        </dgm:presLayoutVars>
      </dgm:prSet>
      <dgm:spPr/>
    </dgm:pt>
  </dgm:ptLst>
  <dgm:cxnLst>
    <dgm:cxn modelId="{DA96302B-EF09-6C40-A0B5-0B54A43ADE13}" type="presOf" srcId="{7E28C481-4191-3A4A-8F81-3CC84C94FAA7}" destId="{E301C4FB-0FF1-D64C-A30B-254E82BBF8BB}" srcOrd="0" destOrd="2" presId="urn:microsoft.com/office/officeart/2005/8/layout/vList2"/>
    <dgm:cxn modelId="{68565138-ADAC-D64D-8262-14DBECC5FE85}" srcId="{EC348859-95BE-374D-9A66-E51DB5E91D4D}" destId="{02CD10AC-EA20-A44B-9C74-7C9F799E7ED6}" srcOrd="0" destOrd="0" parTransId="{D6D22887-BAAE-B94D-91C5-F1B63EF63B97}" sibTransId="{0DD723D0-01EA-8A42-BA39-47D5EB4BF3BE}"/>
    <dgm:cxn modelId="{C420F444-25A9-F641-B6DE-FFB7FCB26F55}" srcId="{EC348859-95BE-374D-9A66-E51DB5E91D4D}" destId="{96EB41E4-504D-E843-A9CC-41370AAA5AE2}" srcOrd="1" destOrd="0" parTransId="{98BA45F8-9B4B-994F-8169-D72EE62B3811}" sibTransId="{0B1DD339-C394-574D-9D49-303570EFE17E}"/>
    <dgm:cxn modelId="{E6E3436D-0C8C-9844-ABC7-A88258C8BE65}" srcId="{02CD10AC-EA20-A44B-9C74-7C9F799E7ED6}" destId="{2CBD8975-6FAF-A64E-A3F5-FA42951D6921}" srcOrd="3" destOrd="0" parTransId="{A88B0FB3-3EEC-1041-8779-665DA236F755}" sibTransId="{D1D130EF-086B-F743-BEE4-D2F561C18968}"/>
    <dgm:cxn modelId="{FEA42575-4361-0945-A8B1-C3EA204FCBDD}" type="presOf" srcId="{02CD10AC-EA20-A44B-9C74-7C9F799E7ED6}" destId="{E301C4FB-0FF1-D64C-A30B-254E82BBF8BB}" srcOrd="0" destOrd="0" presId="urn:microsoft.com/office/officeart/2005/8/layout/vList2"/>
    <dgm:cxn modelId="{C4A7EB75-9D77-094E-BA91-B8AF7DC0D5DB}" type="presOf" srcId="{D4417434-B20F-2644-9D42-D1867A3E615E}" destId="{E301C4FB-0FF1-D64C-A30B-254E82BBF8BB}" srcOrd="0" destOrd="3" presId="urn:microsoft.com/office/officeart/2005/8/layout/vList2"/>
    <dgm:cxn modelId="{49F93080-5F5A-3540-AFE1-B37CB45F507D}" srcId="{05BD855F-35F7-094B-B75B-91866741D614}" destId="{EC348859-95BE-374D-9A66-E51DB5E91D4D}" srcOrd="0" destOrd="0" parTransId="{8AE966A9-D7EC-0146-ADC4-CCA8CCF1FDFC}" sibTransId="{7B604E94-917B-CF49-9400-2DEE902F3F96}"/>
    <dgm:cxn modelId="{08475A8A-1A0E-4040-B23F-D59E93A2EB7C}" srcId="{EC348859-95BE-374D-9A66-E51DB5E91D4D}" destId="{E8A074CC-4E47-2A40-98C0-B320828E5E03}" srcOrd="2" destOrd="0" parTransId="{90AEB3D9-3A92-5244-82EF-824155859636}" sibTransId="{D935C180-20D7-354B-B6F0-21F87F49BB0A}"/>
    <dgm:cxn modelId="{5A2849A6-D28C-0E4A-8B6E-ADED019708DE}" type="presOf" srcId="{2CBD8975-6FAF-A64E-A3F5-FA42951D6921}" destId="{E301C4FB-0FF1-D64C-A30B-254E82BBF8BB}" srcOrd="0" destOrd="4" presId="urn:microsoft.com/office/officeart/2005/8/layout/vList2"/>
    <dgm:cxn modelId="{DD7563A6-3426-664C-84AF-A04F52810538}" type="presOf" srcId="{96EB41E4-504D-E843-A9CC-41370AAA5AE2}" destId="{E301C4FB-0FF1-D64C-A30B-254E82BBF8BB}" srcOrd="0" destOrd="5" presId="urn:microsoft.com/office/officeart/2005/8/layout/vList2"/>
    <dgm:cxn modelId="{F36926BD-6DE3-D64A-97EA-D4295B68532F}" type="presOf" srcId="{05BD855F-35F7-094B-B75B-91866741D614}" destId="{C9CCF7FC-8CD1-6348-B870-8EDBD91833CE}" srcOrd="0" destOrd="0" presId="urn:microsoft.com/office/officeart/2005/8/layout/vList2"/>
    <dgm:cxn modelId="{3628C2C1-3742-1144-ADD4-03591FB48797}" srcId="{02CD10AC-EA20-A44B-9C74-7C9F799E7ED6}" destId="{B0F615FB-164C-084C-9880-2C42A2B244F0}" srcOrd="0" destOrd="0" parTransId="{E9064FED-BEFF-434B-8617-DCAEF130E3DE}" sibTransId="{C7C05508-3427-394F-A0E9-78954B8C9C55}"/>
    <dgm:cxn modelId="{80400BC5-CFDC-4A4A-9593-9E5CB79F5AD1}" srcId="{02CD10AC-EA20-A44B-9C74-7C9F799E7ED6}" destId="{7E28C481-4191-3A4A-8F81-3CC84C94FAA7}" srcOrd="1" destOrd="0" parTransId="{F9887869-9E77-1745-BDC8-CABD99EF3BA8}" sibTransId="{AF07E921-3B6D-8F4B-980E-C65E8B275236}"/>
    <dgm:cxn modelId="{ACE441CF-2768-F946-A75C-23F073095C0A}" type="presOf" srcId="{EC348859-95BE-374D-9A66-E51DB5E91D4D}" destId="{237B6540-F49F-EC46-8494-FAA50E5DF934}" srcOrd="0" destOrd="0" presId="urn:microsoft.com/office/officeart/2005/8/layout/vList2"/>
    <dgm:cxn modelId="{A31B29E1-F9FB-064B-85CA-76B5F85A543D}" type="presOf" srcId="{B0F615FB-164C-084C-9880-2C42A2B244F0}" destId="{E301C4FB-0FF1-D64C-A30B-254E82BBF8BB}" srcOrd="0" destOrd="1" presId="urn:microsoft.com/office/officeart/2005/8/layout/vList2"/>
    <dgm:cxn modelId="{9D468DE2-3C5E-254C-BA36-6A88DA946F14}" srcId="{02CD10AC-EA20-A44B-9C74-7C9F799E7ED6}" destId="{D4417434-B20F-2644-9D42-D1867A3E615E}" srcOrd="2" destOrd="0" parTransId="{5C32D617-C5D6-CD42-AD4C-1B91BDE1CE3B}" sibTransId="{4F82471D-C708-984E-AB36-A05CABD9B1A8}"/>
    <dgm:cxn modelId="{BE927AFF-5961-3A46-B87C-1625C222535C}" type="presOf" srcId="{E8A074CC-4E47-2A40-98C0-B320828E5E03}" destId="{E301C4FB-0FF1-D64C-A30B-254E82BBF8BB}" srcOrd="0" destOrd="6" presId="urn:microsoft.com/office/officeart/2005/8/layout/vList2"/>
    <dgm:cxn modelId="{069EB6BB-4F57-6343-B04A-DFA0C550A487}" type="presParOf" srcId="{C9CCF7FC-8CD1-6348-B870-8EDBD91833CE}" destId="{237B6540-F49F-EC46-8494-FAA50E5DF934}" srcOrd="0" destOrd="0" presId="urn:microsoft.com/office/officeart/2005/8/layout/vList2"/>
    <dgm:cxn modelId="{9BA2BD79-FBFA-E149-B644-414A6696D69C}" type="presParOf" srcId="{C9CCF7FC-8CD1-6348-B870-8EDBD91833CE}" destId="{E301C4FB-0FF1-D64C-A30B-254E82BBF8B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F32E42-FCAE-4CB0-BAC3-E0B5046707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F2FA55-022B-4395-B2BB-AD893C74836A}">
      <dgm:prSet/>
      <dgm:spPr/>
      <dgm:t>
        <a:bodyPr/>
        <a:lstStyle/>
        <a:p>
          <a:r>
            <a:rPr lang="en-US" dirty="0"/>
            <a:t>Why should Congress intervene yet again to invest in the physician fee schedule rather than letting existing law take effect (i.e., MACRA, budget neutrality).  </a:t>
          </a:r>
        </a:p>
        <a:p>
          <a:r>
            <a:rPr lang="en-US" dirty="0"/>
            <a:t>Also, didn’t primary care payment benefit from the recent implementation of G2211</a:t>
          </a:r>
        </a:p>
      </dgm:t>
    </dgm:pt>
    <dgm:pt modelId="{3F154A2B-5361-4341-B21E-A5C9F6824133}" type="parTrans" cxnId="{FE4FAE7C-0E68-4C62-ABEC-B1B4A31EDDF4}">
      <dgm:prSet/>
      <dgm:spPr/>
      <dgm:t>
        <a:bodyPr/>
        <a:lstStyle/>
        <a:p>
          <a:endParaRPr lang="en-US"/>
        </a:p>
      </dgm:t>
    </dgm:pt>
    <dgm:pt modelId="{249CE8CF-4CFF-4930-B924-F539FA963D4A}" type="sibTrans" cxnId="{FE4FAE7C-0E68-4C62-ABEC-B1B4A31EDDF4}">
      <dgm:prSet/>
      <dgm:spPr/>
      <dgm:t>
        <a:bodyPr/>
        <a:lstStyle/>
        <a:p>
          <a:endParaRPr lang="en-US"/>
        </a:p>
      </dgm:t>
    </dgm:pt>
    <dgm:pt modelId="{AFD1C94A-1DD5-5941-A28A-86420720D955}">
      <dgm:prSet/>
      <dgm:spPr/>
      <dgm:t>
        <a:bodyPr/>
        <a:lstStyle/>
        <a:p>
          <a:r>
            <a:rPr lang="en-US" dirty="0"/>
            <a:t>While the implementation of G2211 was welcome and needed, it is still only a step along the way toward addressing the historic undervaluation of primary care services. </a:t>
          </a:r>
        </a:p>
      </dgm:t>
    </dgm:pt>
    <dgm:pt modelId="{8602A711-7280-0D48-83B9-29E89ED66ADC}" type="parTrans" cxnId="{3F39D7BA-9C31-B640-B6CB-5F897496AB1B}">
      <dgm:prSet/>
      <dgm:spPr/>
      <dgm:t>
        <a:bodyPr/>
        <a:lstStyle/>
        <a:p>
          <a:endParaRPr lang="en-US"/>
        </a:p>
      </dgm:t>
    </dgm:pt>
    <dgm:pt modelId="{49CAEAF8-9416-764E-8898-E4A928B38174}" type="sibTrans" cxnId="{3F39D7BA-9C31-B640-B6CB-5F897496AB1B}">
      <dgm:prSet/>
      <dgm:spPr/>
      <dgm:t>
        <a:bodyPr/>
        <a:lstStyle/>
        <a:p>
          <a:endParaRPr lang="en-US"/>
        </a:p>
      </dgm:t>
    </dgm:pt>
    <dgm:pt modelId="{2FFDAC58-9B7A-F940-A468-55A0553F7C14}">
      <dgm:prSet/>
      <dgm:spPr/>
      <dgm:t>
        <a:bodyPr/>
        <a:lstStyle/>
        <a:p>
          <a:r>
            <a:rPr lang="en-US" dirty="0"/>
            <a:t>Further, this issue is indicative of broader systemic flaws in the Medicare physician fee schedule itself that must be addressed—and this bill would move us significantly in the right direction.</a:t>
          </a:r>
        </a:p>
      </dgm:t>
    </dgm:pt>
    <dgm:pt modelId="{0789303C-BFF5-6F4C-B196-4BD9606C34DC}" type="parTrans" cxnId="{D5583F0E-654B-CA43-A0DE-BBC3F73123B4}">
      <dgm:prSet/>
      <dgm:spPr/>
      <dgm:t>
        <a:bodyPr/>
        <a:lstStyle/>
        <a:p>
          <a:endParaRPr lang="en-US"/>
        </a:p>
      </dgm:t>
    </dgm:pt>
    <dgm:pt modelId="{CA222E5D-7E19-E443-AC28-3262E6AB6786}" type="sibTrans" cxnId="{D5583F0E-654B-CA43-A0DE-BBC3F73123B4}">
      <dgm:prSet/>
      <dgm:spPr/>
      <dgm:t>
        <a:bodyPr/>
        <a:lstStyle/>
        <a:p>
          <a:endParaRPr lang="en-US"/>
        </a:p>
      </dgm:t>
    </dgm:pt>
    <dgm:pt modelId="{1B39F8DE-6A65-FC46-B5AD-9A91798D7D5E}">
      <dgm:prSet/>
      <dgm:spPr/>
      <dgm:t>
        <a:bodyPr/>
        <a:lstStyle/>
        <a:p>
          <a:r>
            <a:rPr lang="en-US" dirty="0"/>
            <a:t>Most importantly, share any specific stories about your own practice’s experience  and how critical having a stable payment system is to your and your patients’ well-being.</a:t>
          </a:r>
        </a:p>
      </dgm:t>
    </dgm:pt>
    <dgm:pt modelId="{02640215-4665-1348-9A89-74A0DD9802F1}" type="parTrans" cxnId="{B27C06E2-9D88-6D44-80A2-2B33922A069A}">
      <dgm:prSet/>
      <dgm:spPr/>
      <dgm:t>
        <a:bodyPr/>
        <a:lstStyle/>
        <a:p>
          <a:endParaRPr lang="en-US"/>
        </a:p>
      </dgm:t>
    </dgm:pt>
    <dgm:pt modelId="{7D20C879-A2B0-B548-9442-C30D634E3E0E}" type="sibTrans" cxnId="{B27C06E2-9D88-6D44-80A2-2B33922A069A}">
      <dgm:prSet/>
      <dgm:spPr/>
      <dgm:t>
        <a:bodyPr/>
        <a:lstStyle/>
        <a:p>
          <a:endParaRPr lang="en-US"/>
        </a:p>
      </dgm:t>
    </dgm:pt>
    <dgm:pt modelId="{2CAAF9E8-24FB-4818-8BF4-AFAB7732476F}" type="pres">
      <dgm:prSet presAssocID="{ADF32E42-FCAE-4CB0-BAC3-E0B5046707E1}" presName="linear" presStyleCnt="0">
        <dgm:presLayoutVars>
          <dgm:animLvl val="lvl"/>
          <dgm:resizeHandles val="exact"/>
        </dgm:presLayoutVars>
      </dgm:prSet>
      <dgm:spPr/>
    </dgm:pt>
    <dgm:pt modelId="{43E2A1D9-9E6E-4693-A806-9D80E6CCC146}" type="pres">
      <dgm:prSet presAssocID="{1DF2FA55-022B-4395-B2BB-AD893C74836A}" presName="parentText" presStyleLbl="node1" presStyleIdx="0" presStyleCnt="1">
        <dgm:presLayoutVars>
          <dgm:chMax val="0"/>
          <dgm:bulletEnabled val="1"/>
        </dgm:presLayoutVars>
      </dgm:prSet>
      <dgm:spPr/>
    </dgm:pt>
    <dgm:pt modelId="{41AE6E91-3136-5A4B-9A38-56E73EBF1624}" type="pres">
      <dgm:prSet presAssocID="{1DF2FA55-022B-4395-B2BB-AD893C74836A}" presName="childText" presStyleLbl="revTx" presStyleIdx="0" presStyleCnt="1">
        <dgm:presLayoutVars>
          <dgm:bulletEnabled val="1"/>
        </dgm:presLayoutVars>
      </dgm:prSet>
      <dgm:spPr/>
    </dgm:pt>
  </dgm:ptLst>
  <dgm:cxnLst>
    <dgm:cxn modelId="{D5583F0E-654B-CA43-A0DE-BBC3F73123B4}" srcId="{1DF2FA55-022B-4395-B2BB-AD893C74836A}" destId="{2FFDAC58-9B7A-F940-A468-55A0553F7C14}" srcOrd="1" destOrd="0" parTransId="{0789303C-BFF5-6F4C-B196-4BD9606C34DC}" sibTransId="{CA222E5D-7E19-E443-AC28-3262E6AB6786}"/>
    <dgm:cxn modelId="{2BC17426-3F0B-4244-B0C1-72F712259B7A}" type="presOf" srcId="{AFD1C94A-1DD5-5941-A28A-86420720D955}" destId="{41AE6E91-3136-5A4B-9A38-56E73EBF1624}" srcOrd="0" destOrd="0" presId="urn:microsoft.com/office/officeart/2005/8/layout/vList2"/>
    <dgm:cxn modelId="{90ECF54D-B225-46A1-BEDF-BDB0B347A946}" type="presOf" srcId="{1DF2FA55-022B-4395-B2BB-AD893C74836A}" destId="{43E2A1D9-9E6E-4693-A806-9D80E6CCC146}" srcOrd="0" destOrd="0" presId="urn:microsoft.com/office/officeart/2005/8/layout/vList2"/>
    <dgm:cxn modelId="{FE4FAE7C-0E68-4C62-ABEC-B1B4A31EDDF4}" srcId="{ADF32E42-FCAE-4CB0-BAC3-E0B5046707E1}" destId="{1DF2FA55-022B-4395-B2BB-AD893C74836A}" srcOrd="0" destOrd="0" parTransId="{3F154A2B-5361-4341-B21E-A5C9F6824133}" sibTransId="{249CE8CF-4CFF-4930-B924-F539FA963D4A}"/>
    <dgm:cxn modelId="{51F4308A-FE8F-48F6-A4EC-47FEA9A778A8}" type="presOf" srcId="{ADF32E42-FCAE-4CB0-BAC3-E0B5046707E1}" destId="{2CAAF9E8-24FB-4818-8BF4-AFAB7732476F}" srcOrd="0" destOrd="0" presId="urn:microsoft.com/office/officeart/2005/8/layout/vList2"/>
    <dgm:cxn modelId="{3F39D7BA-9C31-B640-B6CB-5F897496AB1B}" srcId="{1DF2FA55-022B-4395-B2BB-AD893C74836A}" destId="{AFD1C94A-1DD5-5941-A28A-86420720D955}" srcOrd="0" destOrd="0" parTransId="{8602A711-7280-0D48-83B9-29E89ED66ADC}" sibTransId="{49CAEAF8-9416-764E-8898-E4A928B38174}"/>
    <dgm:cxn modelId="{AC2439D8-B0A7-EC41-BFAD-AF848A34D23B}" type="presOf" srcId="{2FFDAC58-9B7A-F940-A468-55A0553F7C14}" destId="{41AE6E91-3136-5A4B-9A38-56E73EBF1624}" srcOrd="0" destOrd="1" presId="urn:microsoft.com/office/officeart/2005/8/layout/vList2"/>
    <dgm:cxn modelId="{3CD6F8DE-9C26-CA43-9F2A-0A06D0CAA4E5}" type="presOf" srcId="{1B39F8DE-6A65-FC46-B5AD-9A91798D7D5E}" destId="{41AE6E91-3136-5A4B-9A38-56E73EBF1624}" srcOrd="0" destOrd="2" presId="urn:microsoft.com/office/officeart/2005/8/layout/vList2"/>
    <dgm:cxn modelId="{B27C06E2-9D88-6D44-80A2-2B33922A069A}" srcId="{1DF2FA55-022B-4395-B2BB-AD893C74836A}" destId="{1B39F8DE-6A65-FC46-B5AD-9A91798D7D5E}" srcOrd="2" destOrd="0" parTransId="{02640215-4665-1348-9A89-74A0DD9802F1}" sibTransId="{7D20C879-A2B0-B548-9442-C30D634E3E0E}"/>
    <dgm:cxn modelId="{E32F8C7C-F2BE-4248-B3B6-20844139D267}" type="presParOf" srcId="{2CAAF9E8-24FB-4818-8BF4-AFAB7732476F}" destId="{43E2A1D9-9E6E-4693-A806-9D80E6CCC146}" srcOrd="0" destOrd="0" presId="urn:microsoft.com/office/officeart/2005/8/layout/vList2"/>
    <dgm:cxn modelId="{59A381FF-42BF-4341-B8AD-516E80B1C5DF}" type="presParOf" srcId="{2CAAF9E8-24FB-4818-8BF4-AFAB7732476F}" destId="{41AE6E91-3136-5A4B-9A38-56E73EBF16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C60B51-8405-4583-8659-EBC75C06E8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F0828B-3810-45D4-88A0-02132F0AAAAE}">
      <dgm:prSet/>
      <dgm:spPr/>
      <dgm:t>
        <a:bodyPr/>
        <a:lstStyle/>
        <a:p>
          <a:r>
            <a:rPr lang="en-US"/>
            <a:t>You lawmaker expresses interest in or support for this issue but is uncertain about what bills we are supporting or what to do about it.</a:t>
          </a:r>
        </a:p>
      </dgm:t>
    </dgm:pt>
    <dgm:pt modelId="{DD1DB962-A5C6-4800-B793-B86D7F83A553}" type="parTrans" cxnId="{0F0B227F-137D-43E4-A75A-A7F1B2C07C13}">
      <dgm:prSet/>
      <dgm:spPr/>
      <dgm:t>
        <a:bodyPr/>
        <a:lstStyle/>
        <a:p>
          <a:endParaRPr lang="en-US"/>
        </a:p>
      </dgm:t>
    </dgm:pt>
    <dgm:pt modelId="{9255933E-89A8-4BCD-9045-D13AE7EAF614}" type="sibTrans" cxnId="{0F0B227F-137D-43E4-A75A-A7F1B2C07C13}">
      <dgm:prSet/>
      <dgm:spPr/>
      <dgm:t>
        <a:bodyPr/>
        <a:lstStyle/>
        <a:p>
          <a:endParaRPr lang="en-US"/>
        </a:p>
      </dgm:t>
    </dgm:pt>
    <dgm:pt modelId="{95A20C1D-26AB-4476-BD18-C97E2B5F1416}">
      <dgm:prSet/>
      <dgm:spPr/>
      <dgm:t>
        <a:bodyPr/>
        <a:lstStyle/>
        <a:p>
          <a:r>
            <a:rPr lang="en-US" dirty="0"/>
            <a:t>Provide them with the “leave behind” folder, which explains the issue and the bill(s) we are asking them to support.</a:t>
          </a:r>
        </a:p>
      </dgm:t>
    </dgm:pt>
    <dgm:pt modelId="{75046BD6-EC73-486C-8733-9F502D6343D2}" type="parTrans" cxnId="{BF3F98DB-E445-4481-A9E2-51069EC2AE62}">
      <dgm:prSet/>
      <dgm:spPr/>
      <dgm:t>
        <a:bodyPr/>
        <a:lstStyle/>
        <a:p>
          <a:endParaRPr lang="en-US"/>
        </a:p>
      </dgm:t>
    </dgm:pt>
    <dgm:pt modelId="{54C7BC41-8A54-48A5-8CD1-E19D8ABEF06F}" type="sibTrans" cxnId="{BF3F98DB-E445-4481-A9E2-51069EC2AE62}">
      <dgm:prSet/>
      <dgm:spPr/>
      <dgm:t>
        <a:bodyPr/>
        <a:lstStyle/>
        <a:p>
          <a:endParaRPr lang="en-US"/>
        </a:p>
      </dgm:t>
    </dgm:pt>
    <dgm:pt modelId="{AC3DA870-6673-4120-AEA3-8F800852E278}">
      <dgm:prSet/>
      <dgm:spPr/>
      <dgm:t>
        <a:bodyPr/>
        <a:lstStyle/>
        <a:p>
          <a:r>
            <a:rPr lang="en-US" dirty="0"/>
            <a:t>Give examples from your own practice and/or your patient experiences to reflect the impact of the lack of an inflationary update on physician payment to your practice and the long-term issue primary care and internal medicine services being undervalued overall.</a:t>
          </a:r>
        </a:p>
      </dgm:t>
    </dgm:pt>
    <dgm:pt modelId="{72CCAD28-9CE3-4F69-9C3E-C627E505C2D4}" type="parTrans" cxnId="{032EC7B6-2912-4A69-872F-A325A1DF179D}">
      <dgm:prSet/>
      <dgm:spPr/>
      <dgm:t>
        <a:bodyPr/>
        <a:lstStyle/>
        <a:p>
          <a:endParaRPr lang="en-US"/>
        </a:p>
      </dgm:t>
    </dgm:pt>
    <dgm:pt modelId="{D8C53EE4-580B-49EA-8A9C-F3065AC4C78C}" type="sibTrans" cxnId="{032EC7B6-2912-4A69-872F-A325A1DF179D}">
      <dgm:prSet/>
      <dgm:spPr/>
      <dgm:t>
        <a:bodyPr/>
        <a:lstStyle/>
        <a:p>
          <a:endParaRPr lang="en-US"/>
        </a:p>
      </dgm:t>
    </dgm:pt>
    <dgm:pt modelId="{BB3CD786-64CB-42B6-A0F7-B580F746A494}" type="pres">
      <dgm:prSet presAssocID="{0BC60B51-8405-4583-8659-EBC75C06E8EF}" presName="linear" presStyleCnt="0">
        <dgm:presLayoutVars>
          <dgm:animLvl val="lvl"/>
          <dgm:resizeHandles val="exact"/>
        </dgm:presLayoutVars>
      </dgm:prSet>
      <dgm:spPr/>
    </dgm:pt>
    <dgm:pt modelId="{29B02786-26BB-4ABA-B452-615DC6E68786}" type="pres">
      <dgm:prSet presAssocID="{9BF0828B-3810-45D4-88A0-02132F0AAAAE}" presName="parentText" presStyleLbl="node1" presStyleIdx="0" presStyleCnt="1">
        <dgm:presLayoutVars>
          <dgm:chMax val="0"/>
          <dgm:bulletEnabled val="1"/>
        </dgm:presLayoutVars>
      </dgm:prSet>
      <dgm:spPr/>
    </dgm:pt>
    <dgm:pt modelId="{15F6EA9F-EE8F-420D-92DE-04AEE2A95105}" type="pres">
      <dgm:prSet presAssocID="{9BF0828B-3810-45D4-88A0-02132F0AAAAE}" presName="childText" presStyleLbl="revTx" presStyleIdx="0" presStyleCnt="1">
        <dgm:presLayoutVars>
          <dgm:bulletEnabled val="1"/>
        </dgm:presLayoutVars>
      </dgm:prSet>
      <dgm:spPr/>
    </dgm:pt>
  </dgm:ptLst>
  <dgm:cxnLst>
    <dgm:cxn modelId="{0F0B227F-137D-43E4-A75A-A7F1B2C07C13}" srcId="{0BC60B51-8405-4583-8659-EBC75C06E8EF}" destId="{9BF0828B-3810-45D4-88A0-02132F0AAAAE}" srcOrd="0" destOrd="0" parTransId="{DD1DB962-A5C6-4800-B793-B86D7F83A553}" sibTransId="{9255933E-89A8-4BCD-9045-D13AE7EAF614}"/>
    <dgm:cxn modelId="{4951D295-19DE-42CC-B48F-CC0B7B1958E2}" type="presOf" srcId="{9BF0828B-3810-45D4-88A0-02132F0AAAAE}" destId="{29B02786-26BB-4ABA-B452-615DC6E68786}" srcOrd="0" destOrd="0" presId="urn:microsoft.com/office/officeart/2005/8/layout/vList2"/>
    <dgm:cxn modelId="{E7CED399-EF84-4148-A035-708795C3D7E8}" type="presOf" srcId="{95A20C1D-26AB-4476-BD18-C97E2B5F1416}" destId="{15F6EA9F-EE8F-420D-92DE-04AEE2A95105}" srcOrd="0" destOrd="0" presId="urn:microsoft.com/office/officeart/2005/8/layout/vList2"/>
    <dgm:cxn modelId="{3B5D9D9B-BBA1-449F-8334-EFDE570A488B}" type="presOf" srcId="{0BC60B51-8405-4583-8659-EBC75C06E8EF}" destId="{BB3CD786-64CB-42B6-A0F7-B580F746A494}" srcOrd="0" destOrd="0" presId="urn:microsoft.com/office/officeart/2005/8/layout/vList2"/>
    <dgm:cxn modelId="{032EC7B6-2912-4A69-872F-A325A1DF179D}" srcId="{9BF0828B-3810-45D4-88A0-02132F0AAAAE}" destId="{AC3DA870-6673-4120-AEA3-8F800852E278}" srcOrd="1" destOrd="0" parTransId="{72CCAD28-9CE3-4F69-9C3E-C627E505C2D4}" sibTransId="{D8C53EE4-580B-49EA-8A9C-F3065AC4C78C}"/>
    <dgm:cxn modelId="{A8F3E1CD-80B1-4DCE-BFE2-D1930626254A}" type="presOf" srcId="{AC3DA870-6673-4120-AEA3-8F800852E278}" destId="{15F6EA9F-EE8F-420D-92DE-04AEE2A95105}" srcOrd="0" destOrd="1" presId="urn:microsoft.com/office/officeart/2005/8/layout/vList2"/>
    <dgm:cxn modelId="{BF3F98DB-E445-4481-A9E2-51069EC2AE62}" srcId="{9BF0828B-3810-45D4-88A0-02132F0AAAAE}" destId="{95A20C1D-26AB-4476-BD18-C97E2B5F1416}" srcOrd="0" destOrd="0" parTransId="{75046BD6-EC73-486C-8733-9F502D6343D2}" sibTransId="{54C7BC41-8A54-48A5-8CD1-E19D8ABEF06F}"/>
    <dgm:cxn modelId="{BAF2EDDD-C4F7-4E06-93ED-57EFD4304629}" type="presParOf" srcId="{BB3CD786-64CB-42B6-A0F7-B580F746A494}" destId="{29B02786-26BB-4ABA-B452-615DC6E68786}" srcOrd="0" destOrd="0" presId="urn:microsoft.com/office/officeart/2005/8/layout/vList2"/>
    <dgm:cxn modelId="{E4950121-4B22-419E-9400-83D9D379E28D}" type="presParOf" srcId="{BB3CD786-64CB-42B6-A0F7-B580F746A494}" destId="{15F6EA9F-EE8F-420D-92DE-04AEE2A9510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A49482-186C-4869-843A-EE1E970D0A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149E80-468A-49FC-8DDE-B60F84193266}">
      <dgm:prSet custT="1"/>
      <dgm:spPr/>
      <dgm:t>
        <a:bodyPr/>
        <a:lstStyle/>
        <a:p>
          <a:r>
            <a:rPr lang="en-US" sz="2400" b="1" dirty="0"/>
            <a:t>Cosponsor and pass H.R. 2389/S. 1302, The Resident Physician Shortage Reduction Act of 2023</a:t>
          </a:r>
          <a:endParaRPr lang="en-US" sz="2400" dirty="0"/>
        </a:p>
      </dgm:t>
    </dgm:pt>
    <dgm:pt modelId="{97889159-B4A8-4C7B-8501-CDBCC969C563}" type="parTrans" cxnId="{F53FE8ED-71D5-4101-8224-A5B576C6274C}">
      <dgm:prSet/>
      <dgm:spPr/>
      <dgm:t>
        <a:bodyPr/>
        <a:lstStyle/>
        <a:p>
          <a:endParaRPr lang="en-US" sz="2400"/>
        </a:p>
      </dgm:t>
    </dgm:pt>
    <dgm:pt modelId="{999EF634-9E0C-495D-9920-47E61BB64A2C}" type="sibTrans" cxnId="{F53FE8ED-71D5-4101-8224-A5B576C6274C}">
      <dgm:prSet/>
      <dgm:spPr/>
      <dgm:t>
        <a:bodyPr/>
        <a:lstStyle/>
        <a:p>
          <a:endParaRPr lang="en-US" sz="2400"/>
        </a:p>
      </dgm:t>
    </dgm:pt>
    <dgm:pt modelId="{EBFFCBDA-4D83-432A-8903-3B1EB27F10FB}">
      <dgm:prSet custT="1"/>
      <dgm:spPr/>
      <dgm:t>
        <a:bodyPr/>
        <a:lstStyle/>
        <a:p>
          <a:r>
            <a:rPr lang="en-US" sz="1800" dirty="0"/>
            <a:t>Gradually raises the number of Medicare-supported GME positions by 2,000 per year for seven years (so a total of 14,000 new GME positions).</a:t>
          </a:r>
        </a:p>
      </dgm:t>
    </dgm:pt>
    <dgm:pt modelId="{E3C45F24-25DF-4F8A-B0E9-A989BE8947FB}" type="parTrans" cxnId="{B4D4AFCC-3389-400A-A063-E5AEAFBF52F8}">
      <dgm:prSet/>
      <dgm:spPr/>
      <dgm:t>
        <a:bodyPr/>
        <a:lstStyle/>
        <a:p>
          <a:endParaRPr lang="en-US" sz="2400"/>
        </a:p>
      </dgm:t>
    </dgm:pt>
    <dgm:pt modelId="{C07F35C6-C911-4523-87D2-A9449954999B}" type="sibTrans" cxnId="{B4D4AFCC-3389-400A-A063-E5AEAFBF52F8}">
      <dgm:prSet/>
      <dgm:spPr/>
      <dgm:t>
        <a:bodyPr/>
        <a:lstStyle/>
        <a:p>
          <a:endParaRPr lang="en-US" sz="2400"/>
        </a:p>
      </dgm:t>
    </dgm:pt>
    <dgm:pt modelId="{37DBB4D0-670B-4E60-95F0-318A436D6F46}">
      <dgm:prSet custT="1"/>
      <dgm:spPr/>
      <dgm:t>
        <a:bodyPr/>
        <a:lstStyle/>
        <a:p>
          <a:r>
            <a:rPr lang="en-US" sz="1800" b="1" dirty="0"/>
            <a:t>It is estimated that there will be a shortage of 17,800 to 48,000 primary care physicians by 2034. </a:t>
          </a:r>
        </a:p>
      </dgm:t>
    </dgm:pt>
    <dgm:pt modelId="{BF183627-3608-4161-BD70-00EA34CBD6E1}" type="parTrans" cxnId="{2C1D98B4-19CD-48B2-8218-069B0270B863}">
      <dgm:prSet/>
      <dgm:spPr/>
      <dgm:t>
        <a:bodyPr/>
        <a:lstStyle/>
        <a:p>
          <a:endParaRPr lang="en-US" sz="2000"/>
        </a:p>
      </dgm:t>
    </dgm:pt>
    <dgm:pt modelId="{B2B646DF-ADC0-4305-809E-311F0284B42C}" type="sibTrans" cxnId="{2C1D98B4-19CD-48B2-8218-069B0270B863}">
      <dgm:prSet/>
      <dgm:spPr/>
      <dgm:t>
        <a:bodyPr/>
        <a:lstStyle/>
        <a:p>
          <a:endParaRPr lang="en-US" sz="2000"/>
        </a:p>
      </dgm:t>
    </dgm:pt>
    <dgm:pt modelId="{A2524B50-50F0-44C2-ADF6-DD15C8B2C312}">
      <dgm:prSet custT="1"/>
      <dgm:spPr/>
      <dgm:t>
        <a:bodyPr/>
        <a:lstStyle/>
        <a:p>
          <a:r>
            <a:rPr lang="en-US" sz="1800" b="1" dirty="0"/>
            <a:t>A 2021 report by the National Academy of Sciences, Engineering and Medicine called on policymakers to increase investment in primary care as evidence shows that it is critical for achieving health care’s quadruple aim.</a:t>
          </a:r>
        </a:p>
      </dgm:t>
    </dgm:pt>
    <dgm:pt modelId="{228FF5E6-22EF-438C-90DF-CEE7D162E572}" type="parTrans" cxnId="{93EE71E9-A4F8-4209-9A5B-5C72DB3DF4F2}">
      <dgm:prSet/>
      <dgm:spPr/>
      <dgm:t>
        <a:bodyPr/>
        <a:lstStyle/>
        <a:p>
          <a:endParaRPr lang="en-US" sz="2000"/>
        </a:p>
      </dgm:t>
    </dgm:pt>
    <dgm:pt modelId="{89F9A85B-6B1F-4102-8035-1A701AC336A2}" type="sibTrans" cxnId="{93EE71E9-A4F8-4209-9A5B-5C72DB3DF4F2}">
      <dgm:prSet/>
      <dgm:spPr/>
      <dgm:t>
        <a:bodyPr/>
        <a:lstStyle/>
        <a:p>
          <a:endParaRPr lang="en-US" sz="2000"/>
        </a:p>
      </dgm:t>
    </dgm:pt>
    <dgm:pt modelId="{655A369E-24DF-A94A-8C84-7D19179E55F4}">
      <dgm:prSet custT="1"/>
      <dgm:spPr/>
      <dgm:t>
        <a:bodyPr/>
        <a:lstStyle/>
        <a:p>
          <a:r>
            <a:rPr lang="en-US" sz="1800" dirty="0"/>
            <a:t>GAO </a:t>
          </a:r>
          <a:r>
            <a:rPr lang="en-US" sz="1800" b="0" i="0" dirty="0"/>
            <a:t>report on strategies to increase the diversity of the health professional workforce, including with respect to representation from rural, low-income, and minority communities</a:t>
          </a:r>
          <a:endParaRPr lang="en-US" sz="1800" dirty="0"/>
        </a:p>
      </dgm:t>
    </dgm:pt>
    <dgm:pt modelId="{73CB5F9D-9666-1342-9E26-1878749D7868}" type="parTrans" cxnId="{6A133B4F-65C1-1E45-92AC-A088DE9D6499}">
      <dgm:prSet/>
      <dgm:spPr/>
      <dgm:t>
        <a:bodyPr/>
        <a:lstStyle/>
        <a:p>
          <a:endParaRPr lang="en-US"/>
        </a:p>
      </dgm:t>
    </dgm:pt>
    <dgm:pt modelId="{F8665B10-079C-2B47-8D82-680B8B561402}" type="sibTrans" cxnId="{6A133B4F-65C1-1E45-92AC-A088DE9D6499}">
      <dgm:prSet/>
      <dgm:spPr/>
      <dgm:t>
        <a:bodyPr/>
        <a:lstStyle/>
        <a:p>
          <a:endParaRPr lang="en-US"/>
        </a:p>
      </dgm:t>
    </dgm:pt>
    <dgm:pt modelId="{E86ACF60-F12F-4BAB-9D70-9CF4872BACE5}" type="pres">
      <dgm:prSet presAssocID="{55A49482-186C-4869-843A-EE1E970D0ABE}" presName="linear" presStyleCnt="0">
        <dgm:presLayoutVars>
          <dgm:animLvl val="lvl"/>
          <dgm:resizeHandles val="exact"/>
        </dgm:presLayoutVars>
      </dgm:prSet>
      <dgm:spPr/>
    </dgm:pt>
    <dgm:pt modelId="{656E74C6-4DE6-4E7C-878E-405CA78F9B0A}" type="pres">
      <dgm:prSet presAssocID="{48149E80-468A-49FC-8DDE-B60F84193266}" presName="parentText" presStyleLbl="node1" presStyleIdx="0" presStyleCnt="3" custScaleY="88980">
        <dgm:presLayoutVars>
          <dgm:chMax val="0"/>
          <dgm:bulletEnabled val="1"/>
        </dgm:presLayoutVars>
      </dgm:prSet>
      <dgm:spPr/>
    </dgm:pt>
    <dgm:pt modelId="{2FB321E5-EFE4-4751-8390-8A7D3707B84E}" type="pres">
      <dgm:prSet presAssocID="{48149E80-468A-49FC-8DDE-B60F84193266}" presName="childText" presStyleLbl="revTx" presStyleIdx="0" presStyleCnt="1">
        <dgm:presLayoutVars>
          <dgm:bulletEnabled val="1"/>
        </dgm:presLayoutVars>
      </dgm:prSet>
      <dgm:spPr/>
    </dgm:pt>
    <dgm:pt modelId="{A275491C-D497-426E-9709-03EECA7AF220}" type="pres">
      <dgm:prSet presAssocID="{37DBB4D0-670B-4E60-95F0-318A436D6F46}" presName="parentText" presStyleLbl="node1" presStyleIdx="1" presStyleCnt="3">
        <dgm:presLayoutVars>
          <dgm:chMax val="0"/>
          <dgm:bulletEnabled val="1"/>
        </dgm:presLayoutVars>
      </dgm:prSet>
      <dgm:spPr/>
    </dgm:pt>
    <dgm:pt modelId="{C9A1B78E-E26A-4CC9-A216-135C5E3FE86B}" type="pres">
      <dgm:prSet presAssocID="{B2B646DF-ADC0-4305-809E-311F0284B42C}" presName="spacer" presStyleCnt="0"/>
      <dgm:spPr/>
    </dgm:pt>
    <dgm:pt modelId="{304C4956-944E-48A9-A281-78053D2A9187}" type="pres">
      <dgm:prSet presAssocID="{A2524B50-50F0-44C2-ADF6-DD15C8B2C312}" presName="parentText" presStyleLbl="node1" presStyleIdx="2" presStyleCnt="3">
        <dgm:presLayoutVars>
          <dgm:chMax val="0"/>
          <dgm:bulletEnabled val="1"/>
        </dgm:presLayoutVars>
      </dgm:prSet>
      <dgm:spPr/>
    </dgm:pt>
  </dgm:ptLst>
  <dgm:cxnLst>
    <dgm:cxn modelId="{7DB2880E-EB66-4E67-9C20-5A3CF6FECD88}" type="presOf" srcId="{EBFFCBDA-4D83-432A-8903-3B1EB27F10FB}" destId="{2FB321E5-EFE4-4751-8390-8A7D3707B84E}" srcOrd="0" destOrd="0" presId="urn:microsoft.com/office/officeart/2005/8/layout/vList2"/>
    <dgm:cxn modelId="{8496BA17-0128-4388-8A9F-8E5931D8901B}" type="presOf" srcId="{37DBB4D0-670B-4E60-95F0-318A436D6F46}" destId="{A275491C-D497-426E-9709-03EECA7AF220}" srcOrd="0" destOrd="0" presId="urn:microsoft.com/office/officeart/2005/8/layout/vList2"/>
    <dgm:cxn modelId="{32467F31-D7C4-48F1-87D4-FB9DE3BD2AF2}" type="presOf" srcId="{55A49482-186C-4869-843A-EE1E970D0ABE}" destId="{E86ACF60-F12F-4BAB-9D70-9CF4872BACE5}" srcOrd="0" destOrd="0" presId="urn:microsoft.com/office/officeart/2005/8/layout/vList2"/>
    <dgm:cxn modelId="{6A133B4F-65C1-1E45-92AC-A088DE9D6499}" srcId="{48149E80-468A-49FC-8DDE-B60F84193266}" destId="{655A369E-24DF-A94A-8C84-7D19179E55F4}" srcOrd="1" destOrd="0" parTransId="{73CB5F9D-9666-1342-9E26-1878749D7868}" sibTransId="{F8665B10-079C-2B47-8D82-680B8B561402}"/>
    <dgm:cxn modelId="{75246463-1A03-4771-8469-C6B86959AD83}" type="presOf" srcId="{A2524B50-50F0-44C2-ADF6-DD15C8B2C312}" destId="{304C4956-944E-48A9-A281-78053D2A9187}" srcOrd="0" destOrd="0" presId="urn:microsoft.com/office/officeart/2005/8/layout/vList2"/>
    <dgm:cxn modelId="{2C1D98B4-19CD-48B2-8218-069B0270B863}" srcId="{55A49482-186C-4869-843A-EE1E970D0ABE}" destId="{37DBB4D0-670B-4E60-95F0-318A436D6F46}" srcOrd="1" destOrd="0" parTransId="{BF183627-3608-4161-BD70-00EA34CBD6E1}" sibTransId="{B2B646DF-ADC0-4305-809E-311F0284B42C}"/>
    <dgm:cxn modelId="{4D1007CC-BC99-8A47-BEFA-87C00405CCFD}" type="presOf" srcId="{655A369E-24DF-A94A-8C84-7D19179E55F4}" destId="{2FB321E5-EFE4-4751-8390-8A7D3707B84E}" srcOrd="0" destOrd="1" presId="urn:microsoft.com/office/officeart/2005/8/layout/vList2"/>
    <dgm:cxn modelId="{B4D4AFCC-3389-400A-A063-E5AEAFBF52F8}" srcId="{48149E80-468A-49FC-8DDE-B60F84193266}" destId="{EBFFCBDA-4D83-432A-8903-3B1EB27F10FB}" srcOrd="0" destOrd="0" parTransId="{E3C45F24-25DF-4F8A-B0E9-A989BE8947FB}" sibTransId="{C07F35C6-C911-4523-87D2-A9449954999B}"/>
    <dgm:cxn modelId="{93EE71E9-A4F8-4209-9A5B-5C72DB3DF4F2}" srcId="{55A49482-186C-4869-843A-EE1E970D0ABE}" destId="{A2524B50-50F0-44C2-ADF6-DD15C8B2C312}" srcOrd="2" destOrd="0" parTransId="{228FF5E6-22EF-438C-90DF-CEE7D162E572}" sibTransId="{89F9A85B-6B1F-4102-8035-1A701AC336A2}"/>
    <dgm:cxn modelId="{F53FE8ED-71D5-4101-8224-A5B576C6274C}" srcId="{55A49482-186C-4869-843A-EE1E970D0ABE}" destId="{48149E80-468A-49FC-8DDE-B60F84193266}" srcOrd="0" destOrd="0" parTransId="{97889159-B4A8-4C7B-8501-CDBCC969C563}" sibTransId="{999EF634-9E0C-495D-9920-47E61BB64A2C}"/>
    <dgm:cxn modelId="{99DFE9F3-6076-47B8-A264-E09997CA5479}" type="presOf" srcId="{48149E80-468A-49FC-8DDE-B60F84193266}" destId="{656E74C6-4DE6-4E7C-878E-405CA78F9B0A}" srcOrd="0" destOrd="0" presId="urn:microsoft.com/office/officeart/2005/8/layout/vList2"/>
    <dgm:cxn modelId="{086138DE-C128-4C2B-BFD2-BE3DE0A727D4}" type="presParOf" srcId="{E86ACF60-F12F-4BAB-9D70-9CF4872BACE5}" destId="{656E74C6-4DE6-4E7C-878E-405CA78F9B0A}" srcOrd="0" destOrd="0" presId="urn:microsoft.com/office/officeart/2005/8/layout/vList2"/>
    <dgm:cxn modelId="{7745442B-2A35-4580-8A3D-7EE88C543521}" type="presParOf" srcId="{E86ACF60-F12F-4BAB-9D70-9CF4872BACE5}" destId="{2FB321E5-EFE4-4751-8390-8A7D3707B84E}" srcOrd="1" destOrd="0" presId="urn:microsoft.com/office/officeart/2005/8/layout/vList2"/>
    <dgm:cxn modelId="{C7B547F7-98D0-41AB-AF91-2ACE3B2B2555}" type="presParOf" srcId="{E86ACF60-F12F-4BAB-9D70-9CF4872BACE5}" destId="{A275491C-D497-426E-9709-03EECA7AF220}" srcOrd="2" destOrd="0" presId="urn:microsoft.com/office/officeart/2005/8/layout/vList2"/>
    <dgm:cxn modelId="{D6145D27-8658-4FD7-BB47-D9AE473576FC}" type="presParOf" srcId="{E86ACF60-F12F-4BAB-9D70-9CF4872BACE5}" destId="{C9A1B78E-E26A-4CC9-A216-135C5E3FE86B}" srcOrd="3" destOrd="0" presId="urn:microsoft.com/office/officeart/2005/8/layout/vList2"/>
    <dgm:cxn modelId="{6571B4F3-7206-4A78-BF49-114EFD260EEF}" type="presParOf" srcId="{E86ACF60-F12F-4BAB-9D70-9CF4872BACE5}" destId="{304C4956-944E-48A9-A281-78053D2A918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764CFBD-4F40-4190-9EBD-E33E7410E46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33A8515-9991-4CAE-8470-628FFD582C31}">
      <dgm:prSet/>
      <dgm:spPr/>
      <dgm:t>
        <a:bodyPr/>
        <a:lstStyle/>
        <a:p>
          <a:r>
            <a:rPr lang="en-US"/>
            <a:t>ACP Policy:</a:t>
          </a:r>
        </a:p>
      </dgm:t>
    </dgm:pt>
    <dgm:pt modelId="{907C30F5-7477-47CA-BDD9-5C9A83CBDB3D}" type="parTrans" cxnId="{0146E839-C870-4D39-83B5-D0CE639896B4}">
      <dgm:prSet/>
      <dgm:spPr/>
      <dgm:t>
        <a:bodyPr/>
        <a:lstStyle/>
        <a:p>
          <a:endParaRPr lang="en-US"/>
        </a:p>
      </dgm:t>
    </dgm:pt>
    <dgm:pt modelId="{13B23D11-C03A-4E73-A1D0-E56F9DA9E337}" type="sibTrans" cxnId="{0146E839-C870-4D39-83B5-D0CE639896B4}">
      <dgm:prSet/>
      <dgm:spPr/>
      <dgm:t>
        <a:bodyPr/>
        <a:lstStyle/>
        <a:p>
          <a:endParaRPr lang="en-US"/>
        </a:p>
      </dgm:t>
    </dgm:pt>
    <dgm:pt modelId="{BA17C280-6A53-4570-87BA-0E171113EB84}">
      <dgm:prSet/>
      <dgm:spPr/>
      <dgm:t>
        <a:bodyPr/>
        <a:lstStyle/>
        <a:p>
          <a:r>
            <a:rPr lang="en-US"/>
            <a:t>ACP strongly supports federal training programs to ensure that an adequate workforce exists to provide primary care to patients. </a:t>
          </a:r>
        </a:p>
      </dgm:t>
    </dgm:pt>
    <dgm:pt modelId="{78B077B4-0E6B-4718-A658-4CD47E263DE4}" type="parTrans" cxnId="{4008F75A-AE54-4D73-ADC0-1BF20B3A0054}">
      <dgm:prSet/>
      <dgm:spPr/>
      <dgm:t>
        <a:bodyPr/>
        <a:lstStyle/>
        <a:p>
          <a:endParaRPr lang="en-US"/>
        </a:p>
      </dgm:t>
    </dgm:pt>
    <dgm:pt modelId="{2BD79F8B-827B-41EB-8B39-8B3E70E1ED50}" type="sibTrans" cxnId="{4008F75A-AE54-4D73-ADC0-1BF20B3A0054}">
      <dgm:prSet/>
      <dgm:spPr/>
      <dgm:t>
        <a:bodyPr/>
        <a:lstStyle/>
        <a:p>
          <a:endParaRPr lang="en-US"/>
        </a:p>
      </dgm:t>
    </dgm:pt>
    <dgm:pt modelId="{FDB93E02-CEC3-4537-AF62-E4CD048EF6C3}">
      <dgm:prSet/>
      <dgm:spPr/>
      <dgm:t>
        <a:bodyPr/>
        <a:lstStyle/>
        <a:p>
          <a:r>
            <a:rPr lang="en-US" dirty="0"/>
            <a:t>Graduate medical education is a </a:t>
          </a:r>
          <a:r>
            <a:rPr lang="en-US" i="1" dirty="0"/>
            <a:t>unique public good </a:t>
          </a:r>
          <a:r>
            <a:rPr lang="en-US" dirty="0"/>
            <a:t>that benefits all of society and must be financially supported by all who pay for health care services. </a:t>
          </a:r>
        </a:p>
      </dgm:t>
    </dgm:pt>
    <dgm:pt modelId="{47C86658-276F-4025-AF55-EB6F03F958F1}" type="parTrans" cxnId="{0743310B-6FCD-4FCC-B8C2-A94866A6827A}">
      <dgm:prSet/>
      <dgm:spPr/>
      <dgm:t>
        <a:bodyPr/>
        <a:lstStyle/>
        <a:p>
          <a:endParaRPr lang="en-US"/>
        </a:p>
      </dgm:t>
    </dgm:pt>
    <dgm:pt modelId="{E13C2C43-8197-4442-95ED-692A7EE665F1}" type="sibTrans" cxnId="{0743310B-6FCD-4FCC-B8C2-A94866A6827A}">
      <dgm:prSet/>
      <dgm:spPr/>
      <dgm:t>
        <a:bodyPr/>
        <a:lstStyle/>
        <a:p>
          <a:endParaRPr lang="en-US"/>
        </a:p>
      </dgm:t>
    </dgm:pt>
    <dgm:pt modelId="{2C2B4E2F-35BC-4196-8905-18080FE3655F}">
      <dgm:prSet/>
      <dgm:spPr/>
      <dgm:t>
        <a:bodyPr/>
        <a:lstStyle/>
        <a:p>
          <a:r>
            <a:rPr lang="en-US" dirty="0"/>
            <a:t>Funding should be maintained and increased for programs and initiatives that increase the number of physicians and other health care professionals providing care for all communities, including for racial and ethnic communities historically underserved and disenfranchised.</a:t>
          </a:r>
        </a:p>
      </dgm:t>
    </dgm:pt>
    <dgm:pt modelId="{7B238516-9C95-4C15-B855-6D829F591981}" type="parTrans" cxnId="{DF3131DA-4B9B-4815-B5BF-B86D9B380C17}">
      <dgm:prSet/>
      <dgm:spPr/>
      <dgm:t>
        <a:bodyPr/>
        <a:lstStyle/>
        <a:p>
          <a:endParaRPr lang="en-US"/>
        </a:p>
      </dgm:t>
    </dgm:pt>
    <dgm:pt modelId="{74185E9E-6910-46AC-8AEF-38288C2216F1}" type="sibTrans" cxnId="{DF3131DA-4B9B-4815-B5BF-B86D9B380C17}">
      <dgm:prSet/>
      <dgm:spPr/>
      <dgm:t>
        <a:bodyPr/>
        <a:lstStyle/>
        <a:p>
          <a:endParaRPr lang="en-US"/>
        </a:p>
      </dgm:t>
    </dgm:pt>
    <dgm:pt modelId="{22A3DBE7-0562-45B5-847D-BC0680DB423A}">
      <dgm:prSet/>
      <dgm:spPr/>
      <dgm:t>
        <a:bodyPr/>
        <a:lstStyle/>
        <a:p>
          <a:r>
            <a:rPr lang="en-US" dirty="0"/>
            <a:t>Graduate medical education provides intense educational experiences and supervised hands-on training that is required to prepare physicians for clinical practice</a:t>
          </a:r>
        </a:p>
      </dgm:t>
    </dgm:pt>
    <dgm:pt modelId="{5DB79A6B-1F98-4FAA-BEAC-9AD9AD459F13}" type="parTrans" cxnId="{5C035D4F-2353-43C0-BFAF-C793EF060408}">
      <dgm:prSet/>
      <dgm:spPr/>
      <dgm:t>
        <a:bodyPr/>
        <a:lstStyle/>
        <a:p>
          <a:endParaRPr lang="en-US"/>
        </a:p>
      </dgm:t>
    </dgm:pt>
    <dgm:pt modelId="{D486B788-8619-471C-AB18-94D3F693E2F9}" type="sibTrans" cxnId="{5C035D4F-2353-43C0-BFAF-C793EF060408}">
      <dgm:prSet/>
      <dgm:spPr/>
      <dgm:t>
        <a:bodyPr/>
        <a:lstStyle/>
        <a:p>
          <a:endParaRPr lang="en-US"/>
        </a:p>
      </dgm:t>
    </dgm:pt>
    <dgm:pt modelId="{2E53AC33-27DA-4801-B1CD-094353A50D3E}" type="pres">
      <dgm:prSet presAssocID="{2764CFBD-4F40-4190-9EBD-E33E7410E46C}" presName="linear" presStyleCnt="0">
        <dgm:presLayoutVars>
          <dgm:animLvl val="lvl"/>
          <dgm:resizeHandles val="exact"/>
        </dgm:presLayoutVars>
      </dgm:prSet>
      <dgm:spPr/>
    </dgm:pt>
    <dgm:pt modelId="{E55C9EBB-ECB9-47D1-B033-6E22F3FEAE76}" type="pres">
      <dgm:prSet presAssocID="{133A8515-9991-4CAE-8470-628FFD582C31}" presName="parentText" presStyleLbl="node1" presStyleIdx="0" presStyleCnt="1">
        <dgm:presLayoutVars>
          <dgm:chMax val="0"/>
          <dgm:bulletEnabled val="1"/>
        </dgm:presLayoutVars>
      </dgm:prSet>
      <dgm:spPr/>
    </dgm:pt>
    <dgm:pt modelId="{2DB3692C-D464-4345-840E-DE0256B37F68}" type="pres">
      <dgm:prSet presAssocID="{133A8515-9991-4CAE-8470-628FFD582C31}" presName="childText" presStyleLbl="revTx" presStyleIdx="0" presStyleCnt="1">
        <dgm:presLayoutVars>
          <dgm:bulletEnabled val="1"/>
        </dgm:presLayoutVars>
      </dgm:prSet>
      <dgm:spPr/>
    </dgm:pt>
  </dgm:ptLst>
  <dgm:cxnLst>
    <dgm:cxn modelId="{0743310B-6FCD-4FCC-B8C2-A94866A6827A}" srcId="{133A8515-9991-4CAE-8470-628FFD582C31}" destId="{FDB93E02-CEC3-4537-AF62-E4CD048EF6C3}" srcOrd="1" destOrd="0" parTransId="{47C86658-276F-4025-AF55-EB6F03F958F1}" sibTransId="{E13C2C43-8197-4442-95ED-692A7EE665F1}"/>
    <dgm:cxn modelId="{5C54040C-DB7E-4051-B3E7-E7B2627A26B3}" type="presOf" srcId="{BA17C280-6A53-4570-87BA-0E171113EB84}" destId="{2DB3692C-D464-4345-840E-DE0256B37F68}" srcOrd="0" destOrd="0" presId="urn:microsoft.com/office/officeart/2005/8/layout/vList2"/>
    <dgm:cxn modelId="{783D731D-0F19-48ED-AC91-3CA404A1705D}" type="presOf" srcId="{22A3DBE7-0562-45B5-847D-BC0680DB423A}" destId="{2DB3692C-D464-4345-840E-DE0256B37F68}" srcOrd="0" destOrd="2" presId="urn:microsoft.com/office/officeart/2005/8/layout/vList2"/>
    <dgm:cxn modelId="{0146E839-C870-4D39-83B5-D0CE639896B4}" srcId="{2764CFBD-4F40-4190-9EBD-E33E7410E46C}" destId="{133A8515-9991-4CAE-8470-628FFD582C31}" srcOrd="0" destOrd="0" parTransId="{907C30F5-7477-47CA-BDD9-5C9A83CBDB3D}" sibTransId="{13B23D11-C03A-4E73-A1D0-E56F9DA9E337}"/>
    <dgm:cxn modelId="{AF47C74A-DEE1-4A9C-8405-10277BDC8C75}" type="presOf" srcId="{FDB93E02-CEC3-4537-AF62-E4CD048EF6C3}" destId="{2DB3692C-D464-4345-840E-DE0256B37F68}" srcOrd="0" destOrd="1" presId="urn:microsoft.com/office/officeart/2005/8/layout/vList2"/>
    <dgm:cxn modelId="{5C035D4F-2353-43C0-BFAF-C793EF060408}" srcId="{133A8515-9991-4CAE-8470-628FFD582C31}" destId="{22A3DBE7-0562-45B5-847D-BC0680DB423A}" srcOrd="2" destOrd="0" parTransId="{5DB79A6B-1F98-4FAA-BEAC-9AD9AD459F13}" sibTransId="{D486B788-8619-471C-AB18-94D3F693E2F9}"/>
    <dgm:cxn modelId="{4008F75A-AE54-4D73-ADC0-1BF20B3A0054}" srcId="{133A8515-9991-4CAE-8470-628FFD582C31}" destId="{BA17C280-6A53-4570-87BA-0E171113EB84}" srcOrd="0" destOrd="0" parTransId="{78B077B4-0E6B-4718-A658-4CD47E263DE4}" sibTransId="{2BD79F8B-827B-41EB-8B39-8B3E70E1ED50}"/>
    <dgm:cxn modelId="{402E90AC-9573-404C-8D3A-1329B441597D}" type="presOf" srcId="{133A8515-9991-4CAE-8470-628FFD582C31}" destId="{E55C9EBB-ECB9-47D1-B033-6E22F3FEAE76}" srcOrd="0" destOrd="0" presId="urn:microsoft.com/office/officeart/2005/8/layout/vList2"/>
    <dgm:cxn modelId="{12D01DC7-B829-4FAF-9BF7-129DC31C9063}" type="presOf" srcId="{2764CFBD-4F40-4190-9EBD-E33E7410E46C}" destId="{2E53AC33-27DA-4801-B1CD-094353A50D3E}" srcOrd="0" destOrd="0" presId="urn:microsoft.com/office/officeart/2005/8/layout/vList2"/>
    <dgm:cxn modelId="{DF3131DA-4B9B-4815-B5BF-B86D9B380C17}" srcId="{133A8515-9991-4CAE-8470-628FFD582C31}" destId="{2C2B4E2F-35BC-4196-8905-18080FE3655F}" srcOrd="3" destOrd="0" parTransId="{7B238516-9C95-4C15-B855-6D829F591981}" sibTransId="{74185E9E-6910-46AC-8AEF-38288C2216F1}"/>
    <dgm:cxn modelId="{F3861FE5-E62A-42F9-B006-C1747EA8C9A9}" type="presOf" srcId="{2C2B4E2F-35BC-4196-8905-18080FE3655F}" destId="{2DB3692C-D464-4345-840E-DE0256B37F68}" srcOrd="0" destOrd="3" presId="urn:microsoft.com/office/officeart/2005/8/layout/vList2"/>
    <dgm:cxn modelId="{4C033464-8FA9-4EFE-A757-1E286620949D}" type="presParOf" srcId="{2E53AC33-27DA-4801-B1CD-094353A50D3E}" destId="{E55C9EBB-ECB9-47D1-B033-6E22F3FEAE76}" srcOrd="0" destOrd="0" presId="urn:microsoft.com/office/officeart/2005/8/layout/vList2"/>
    <dgm:cxn modelId="{30EEA0F9-DD08-4390-B9DA-9247162A0D9A}" type="presParOf" srcId="{2E53AC33-27DA-4801-B1CD-094353A50D3E}" destId="{2DB3692C-D464-4345-840E-DE0256B37F6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9D13D94-6F73-5B44-8585-5F886FA105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38898E-771B-6B43-ACE7-22016D178960}">
      <dgm:prSet/>
      <dgm:spPr/>
      <dgm:t>
        <a:bodyPr/>
        <a:lstStyle/>
        <a:p>
          <a:r>
            <a:rPr lang="en-US" i="0" dirty="0"/>
            <a:t>Demographics — specifically, population growth and aging — continue to be the primary drivers for increasing the need for more doctors to meet the health care needs of tomorrow.</a:t>
          </a:r>
          <a:endParaRPr lang="en-US" dirty="0"/>
        </a:p>
      </dgm:t>
    </dgm:pt>
    <dgm:pt modelId="{710C9F0C-9A1C-9C44-8793-1DFCF4CDDDBE}" type="parTrans" cxnId="{A2C40506-9BB7-1245-B0F9-3C043510B35D}">
      <dgm:prSet/>
      <dgm:spPr/>
      <dgm:t>
        <a:bodyPr/>
        <a:lstStyle/>
        <a:p>
          <a:endParaRPr lang="en-US"/>
        </a:p>
      </dgm:t>
    </dgm:pt>
    <dgm:pt modelId="{3BDD7B2E-2204-CA44-895C-464A0B78E92C}" type="sibTrans" cxnId="{A2C40506-9BB7-1245-B0F9-3C043510B35D}">
      <dgm:prSet/>
      <dgm:spPr/>
      <dgm:t>
        <a:bodyPr/>
        <a:lstStyle/>
        <a:p>
          <a:endParaRPr lang="en-US"/>
        </a:p>
      </dgm:t>
    </dgm:pt>
    <dgm:pt modelId="{EDC9F260-1864-AC45-86AF-72570C3C5BA6}">
      <dgm:prSet/>
      <dgm:spPr/>
      <dgm:t>
        <a:bodyPr/>
        <a:lstStyle/>
        <a:p>
          <a:r>
            <a:rPr lang="en-US" i="0" dirty="0"/>
            <a:t>A large portion of the physician workforce is nearing the traditional retirement age.</a:t>
          </a:r>
          <a:endParaRPr lang="en-US" dirty="0"/>
        </a:p>
      </dgm:t>
    </dgm:pt>
    <dgm:pt modelId="{0D9F305F-0686-CF40-919C-67F9BA044D2E}" type="parTrans" cxnId="{3C9113AA-42E4-B645-A62C-73CD1E57B600}">
      <dgm:prSet/>
      <dgm:spPr/>
      <dgm:t>
        <a:bodyPr/>
        <a:lstStyle/>
        <a:p>
          <a:endParaRPr lang="en-US"/>
        </a:p>
      </dgm:t>
    </dgm:pt>
    <dgm:pt modelId="{A9F9ACFD-4441-9E47-AD2E-52794BD309D8}" type="sibTrans" cxnId="{3C9113AA-42E4-B645-A62C-73CD1E57B600}">
      <dgm:prSet/>
      <dgm:spPr/>
      <dgm:t>
        <a:bodyPr/>
        <a:lstStyle/>
        <a:p>
          <a:endParaRPr lang="en-US"/>
        </a:p>
      </dgm:t>
    </dgm:pt>
    <dgm:pt modelId="{E3B4B9C6-7F8A-B446-8EB6-A0C083FCEDC1}">
      <dgm:prSet/>
      <dgm:spPr/>
      <dgm:t>
        <a:bodyPr/>
        <a:lstStyle/>
        <a:p>
          <a:r>
            <a:rPr lang="en-US" i="0" dirty="0"/>
            <a:t>In addition, the AAMC examined and found that if communities underserved by the nation’s health care system could obtain care at the same rate as populations with better access to care, the nation would have needed approximately 202,800 more physicians as of 2021.</a:t>
          </a:r>
          <a:endParaRPr lang="en-US" dirty="0"/>
        </a:p>
      </dgm:t>
    </dgm:pt>
    <dgm:pt modelId="{15BEE916-F300-B94B-9A74-6A0625F3A34E}" type="parTrans" cxnId="{1BD66993-93E9-4A4E-B3F5-082270DC95F8}">
      <dgm:prSet/>
      <dgm:spPr/>
      <dgm:t>
        <a:bodyPr/>
        <a:lstStyle/>
        <a:p>
          <a:endParaRPr lang="en-US"/>
        </a:p>
      </dgm:t>
    </dgm:pt>
    <dgm:pt modelId="{65ADAC05-92AA-2C46-B3EF-851A79BF3587}" type="sibTrans" cxnId="{1BD66993-93E9-4A4E-B3F5-082270DC95F8}">
      <dgm:prSet/>
      <dgm:spPr/>
      <dgm:t>
        <a:bodyPr/>
        <a:lstStyle/>
        <a:p>
          <a:endParaRPr lang="en-US"/>
        </a:p>
      </dgm:t>
    </dgm:pt>
    <dgm:pt modelId="{132001D8-B1E6-FB44-B9D0-4A242BEFE7AE}">
      <dgm:prSet/>
      <dgm:spPr/>
      <dgm:t>
        <a:bodyPr/>
        <a:lstStyle/>
        <a:p>
          <a:r>
            <a:rPr lang="en-US" b="0" i="0"/>
            <a:t>This is more than five times the magnitude of current shortfall estimates based on current utilization</a:t>
          </a:r>
          <a:endParaRPr lang="en-US" dirty="0"/>
        </a:p>
      </dgm:t>
    </dgm:pt>
    <dgm:pt modelId="{41C06B5C-57D8-5246-B296-EE5DD7B859AE}" type="parTrans" cxnId="{E226C1AD-29C2-F844-92E3-B45154867A19}">
      <dgm:prSet/>
      <dgm:spPr/>
      <dgm:t>
        <a:bodyPr/>
        <a:lstStyle/>
        <a:p>
          <a:endParaRPr lang="en-US"/>
        </a:p>
      </dgm:t>
    </dgm:pt>
    <dgm:pt modelId="{632D5AEC-EF37-014D-9F61-8366478056D0}" type="sibTrans" cxnId="{E226C1AD-29C2-F844-92E3-B45154867A19}">
      <dgm:prSet/>
      <dgm:spPr/>
      <dgm:t>
        <a:bodyPr/>
        <a:lstStyle/>
        <a:p>
          <a:endParaRPr lang="en-US"/>
        </a:p>
      </dgm:t>
    </dgm:pt>
    <dgm:pt modelId="{949ACDF7-9FDF-AD4A-A18B-4948C2079FF9}">
      <dgm:prSet/>
      <dgm:spPr/>
      <dgm:t>
        <a:bodyPr/>
        <a:lstStyle/>
        <a:p>
          <a:r>
            <a:rPr lang="en-US" b="0" i="0" dirty="0"/>
            <a:t>Physicians aged 65 or older are 20% of the clinical physician workforce, and those between age 55 and 64 are 22% of the clinical physician workforce.</a:t>
          </a:r>
          <a:endParaRPr lang="en-US" dirty="0"/>
        </a:p>
      </dgm:t>
    </dgm:pt>
    <dgm:pt modelId="{2CE48CDC-ED97-FE48-9952-48B00889EBC1}" type="parTrans" cxnId="{1F5BFE30-A756-D948-986C-9F0A03B6C75B}">
      <dgm:prSet/>
      <dgm:spPr/>
      <dgm:t>
        <a:bodyPr/>
        <a:lstStyle/>
        <a:p>
          <a:endParaRPr lang="en-US"/>
        </a:p>
      </dgm:t>
    </dgm:pt>
    <dgm:pt modelId="{B9A91230-2DE1-D14B-BC88-EEEE4C3873CE}" type="sibTrans" cxnId="{1F5BFE30-A756-D948-986C-9F0A03B6C75B}">
      <dgm:prSet/>
      <dgm:spPr/>
      <dgm:t>
        <a:bodyPr/>
        <a:lstStyle/>
        <a:p>
          <a:endParaRPr lang="en-US"/>
        </a:p>
      </dgm:t>
    </dgm:pt>
    <dgm:pt modelId="{B3256152-DA10-1141-BCB8-2BB3F5371F80}">
      <dgm:prSet/>
      <dgm:spPr/>
      <dgm:t>
        <a:bodyPr/>
        <a:lstStyle/>
        <a:p>
          <a:r>
            <a:rPr lang="en-US" b="0" i="0" dirty="0"/>
            <a:t>By 2036, the U.S. population is projected to grow by 8.4%. Additionally, the population aged 65 and older is projected to grow by 34.1%, with an increase of 54.7% in the size of the population aged 75 and older. </a:t>
          </a:r>
          <a:endParaRPr lang="en-US" dirty="0"/>
        </a:p>
      </dgm:t>
    </dgm:pt>
    <dgm:pt modelId="{51B3D9CB-C017-A14F-A676-EF00C9276635}" type="parTrans" cxnId="{DBFE83D9-E620-2E4C-B09A-3F45D9B648AD}">
      <dgm:prSet/>
      <dgm:spPr/>
      <dgm:t>
        <a:bodyPr/>
        <a:lstStyle/>
        <a:p>
          <a:endParaRPr lang="en-US"/>
        </a:p>
      </dgm:t>
    </dgm:pt>
    <dgm:pt modelId="{F3AB094E-AA3B-4C4D-B064-A3766C78CC4B}" type="sibTrans" cxnId="{DBFE83D9-E620-2E4C-B09A-3F45D9B648AD}">
      <dgm:prSet/>
      <dgm:spPr/>
      <dgm:t>
        <a:bodyPr/>
        <a:lstStyle/>
        <a:p>
          <a:endParaRPr lang="en-US"/>
        </a:p>
      </dgm:t>
    </dgm:pt>
    <dgm:pt modelId="{A46AD3BB-C53D-5D49-868A-9DDCB3C49610}" type="pres">
      <dgm:prSet presAssocID="{79D13D94-6F73-5B44-8585-5F886FA10571}" presName="linear" presStyleCnt="0">
        <dgm:presLayoutVars>
          <dgm:animLvl val="lvl"/>
          <dgm:resizeHandles val="exact"/>
        </dgm:presLayoutVars>
      </dgm:prSet>
      <dgm:spPr/>
    </dgm:pt>
    <dgm:pt modelId="{5F4E1CEA-D236-2D43-9346-A5D490BD189F}" type="pres">
      <dgm:prSet presAssocID="{D338898E-771B-6B43-ACE7-22016D178960}" presName="parentText" presStyleLbl="node1" presStyleIdx="0" presStyleCnt="3">
        <dgm:presLayoutVars>
          <dgm:chMax val="0"/>
          <dgm:bulletEnabled val="1"/>
        </dgm:presLayoutVars>
      </dgm:prSet>
      <dgm:spPr/>
    </dgm:pt>
    <dgm:pt modelId="{74ABCFFF-EB0D-244B-B4BA-32FD99CFF25A}" type="pres">
      <dgm:prSet presAssocID="{D338898E-771B-6B43-ACE7-22016D178960}" presName="childText" presStyleLbl="revTx" presStyleIdx="0" presStyleCnt="3">
        <dgm:presLayoutVars>
          <dgm:bulletEnabled val="1"/>
        </dgm:presLayoutVars>
      </dgm:prSet>
      <dgm:spPr/>
    </dgm:pt>
    <dgm:pt modelId="{F936EC63-25D5-174C-A520-D0613651D789}" type="pres">
      <dgm:prSet presAssocID="{EDC9F260-1864-AC45-86AF-72570C3C5BA6}" presName="parentText" presStyleLbl="node1" presStyleIdx="1" presStyleCnt="3">
        <dgm:presLayoutVars>
          <dgm:chMax val="0"/>
          <dgm:bulletEnabled val="1"/>
        </dgm:presLayoutVars>
      </dgm:prSet>
      <dgm:spPr/>
    </dgm:pt>
    <dgm:pt modelId="{7E87ED5C-91EE-EE4F-833F-857D4FEF84B7}" type="pres">
      <dgm:prSet presAssocID="{EDC9F260-1864-AC45-86AF-72570C3C5BA6}" presName="childText" presStyleLbl="revTx" presStyleIdx="1" presStyleCnt="3">
        <dgm:presLayoutVars>
          <dgm:bulletEnabled val="1"/>
        </dgm:presLayoutVars>
      </dgm:prSet>
      <dgm:spPr/>
    </dgm:pt>
    <dgm:pt modelId="{CEEE195D-B442-C345-9BB7-1D1E327C20D2}" type="pres">
      <dgm:prSet presAssocID="{E3B4B9C6-7F8A-B446-8EB6-A0C083FCEDC1}" presName="parentText" presStyleLbl="node1" presStyleIdx="2" presStyleCnt="3">
        <dgm:presLayoutVars>
          <dgm:chMax val="0"/>
          <dgm:bulletEnabled val="1"/>
        </dgm:presLayoutVars>
      </dgm:prSet>
      <dgm:spPr/>
    </dgm:pt>
    <dgm:pt modelId="{3DD515FE-AA9F-2044-B290-38A53F41A9C2}" type="pres">
      <dgm:prSet presAssocID="{E3B4B9C6-7F8A-B446-8EB6-A0C083FCEDC1}" presName="childText" presStyleLbl="revTx" presStyleIdx="2" presStyleCnt="3">
        <dgm:presLayoutVars>
          <dgm:bulletEnabled val="1"/>
        </dgm:presLayoutVars>
      </dgm:prSet>
      <dgm:spPr/>
    </dgm:pt>
  </dgm:ptLst>
  <dgm:cxnLst>
    <dgm:cxn modelId="{9E11E204-3DC1-724D-8471-2951C30D438C}" type="presOf" srcId="{132001D8-B1E6-FB44-B9D0-4A242BEFE7AE}" destId="{3DD515FE-AA9F-2044-B290-38A53F41A9C2}" srcOrd="0" destOrd="0" presId="urn:microsoft.com/office/officeart/2005/8/layout/vList2"/>
    <dgm:cxn modelId="{A2C40506-9BB7-1245-B0F9-3C043510B35D}" srcId="{79D13D94-6F73-5B44-8585-5F886FA10571}" destId="{D338898E-771B-6B43-ACE7-22016D178960}" srcOrd="0" destOrd="0" parTransId="{710C9F0C-9A1C-9C44-8793-1DFCF4CDDDBE}" sibTransId="{3BDD7B2E-2204-CA44-895C-464A0B78E92C}"/>
    <dgm:cxn modelId="{1F5BFE30-A756-D948-986C-9F0A03B6C75B}" srcId="{EDC9F260-1864-AC45-86AF-72570C3C5BA6}" destId="{949ACDF7-9FDF-AD4A-A18B-4948C2079FF9}" srcOrd="0" destOrd="0" parTransId="{2CE48CDC-ED97-FE48-9952-48B00889EBC1}" sibTransId="{B9A91230-2DE1-D14B-BC88-EEEE4C3873CE}"/>
    <dgm:cxn modelId="{A26A463D-2D25-864B-A630-66AF43852732}" type="presOf" srcId="{B3256152-DA10-1141-BCB8-2BB3F5371F80}" destId="{74ABCFFF-EB0D-244B-B4BA-32FD99CFF25A}" srcOrd="0" destOrd="0" presId="urn:microsoft.com/office/officeart/2005/8/layout/vList2"/>
    <dgm:cxn modelId="{DE465957-71F7-4C4A-9FB5-E5433799A115}" type="presOf" srcId="{949ACDF7-9FDF-AD4A-A18B-4948C2079FF9}" destId="{7E87ED5C-91EE-EE4F-833F-857D4FEF84B7}" srcOrd="0" destOrd="0" presId="urn:microsoft.com/office/officeart/2005/8/layout/vList2"/>
    <dgm:cxn modelId="{1F302D5C-59DE-C64C-8978-57076F64349B}" type="presOf" srcId="{D338898E-771B-6B43-ACE7-22016D178960}" destId="{5F4E1CEA-D236-2D43-9346-A5D490BD189F}" srcOrd="0" destOrd="0" presId="urn:microsoft.com/office/officeart/2005/8/layout/vList2"/>
    <dgm:cxn modelId="{D9758A60-FA7E-8541-9795-BEDD4B00C6AA}" type="presOf" srcId="{EDC9F260-1864-AC45-86AF-72570C3C5BA6}" destId="{F936EC63-25D5-174C-A520-D0613651D789}" srcOrd="0" destOrd="0" presId="urn:microsoft.com/office/officeart/2005/8/layout/vList2"/>
    <dgm:cxn modelId="{1BD66993-93E9-4A4E-B3F5-082270DC95F8}" srcId="{79D13D94-6F73-5B44-8585-5F886FA10571}" destId="{E3B4B9C6-7F8A-B446-8EB6-A0C083FCEDC1}" srcOrd="2" destOrd="0" parTransId="{15BEE916-F300-B94B-9A74-6A0625F3A34E}" sibTransId="{65ADAC05-92AA-2C46-B3EF-851A79BF3587}"/>
    <dgm:cxn modelId="{3C9113AA-42E4-B645-A62C-73CD1E57B600}" srcId="{79D13D94-6F73-5B44-8585-5F886FA10571}" destId="{EDC9F260-1864-AC45-86AF-72570C3C5BA6}" srcOrd="1" destOrd="0" parTransId="{0D9F305F-0686-CF40-919C-67F9BA044D2E}" sibTransId="{A9F9ACFD-4441-9E47-AD2E-52794BD309D8}"/>
    <dgm:cxn modelId="{E226C1AD-29C2-F844-92E3-B45154867A19}" srcId="{E3B4B9C6-7F8A-B446-8EB6-A0C083FCEDC1}" destId="{132001D8-B1E6-FB44-B9D0-4A242BEFE7AE}" srcOrd="0" destOrd="0" parTransId="{41C06B5C-57D8-5246-B296-EE5DD7B859AE}" sibTransId="{632D5AEC-EF37-014D-9F61-8366478056D0}"/>
    <dgm:cxn modelId="{209E9CC9-61D4-BD4B-96D2-08C5396E696C}" type="presOf" srcId="{E3B4B9C6-7F8A-B446-8EB6-A0C083FCEDC1}" destId="{CEEE195D-B442-C345-9BB7-1D1E327C20D2}" srcOrd="0" destOrd="0" presId="urn:microsoft.com/office/officeart/2005/8/layout/vList2"/>
    <dgm:cxn modelId="{005655D6-7C12-904A-BB60-6D846A7356D3}" type="presOf" srcId="{79D13D94-6F73-5B44-8585-5F886FA10571}" destId="{A46AD3BB-C53D-5D49-868A-9DDCB3C49610}" srcOrd="0" destOrd="0" presId="urn:microsoft.com/office/officeart/2005/8/layout/vList2"/>
    <dgm:cxn modelId="{DBFE83D9-E620-2E4C-B09A-3F45D9B648AD}" srcId="{D338898E-771B-6B43-ACE7-22016D178960}" destId="{B3256152-DA10-1141-BCB8-2BB3F5371F80}" srcOrd="0" destOrd="0" parTransId="{51B3D9CB-C017-A14F-A676-EF00C9276635}" sibTransId="{F3AB094E-AA3B-4C4D-B064-A3766C78CC4B}"/>
    <dgm:cxn modelId="{1B975782-5757-CF45-BD01-252362372675}" type="presParOf" srcId="{A46AD3BB-C53D-5D49-868A-9DDCB3C49610}" destId="{5F4E1CEA-D236-2D43-9346-A5D490BD189F}" srcOrd="0" destOrd="0" presId="urn:microsoft.com/office/officeart/2005/8/layout/vList2"/>
    <dgm:cxn modelId="{BE36C984-E1C3-9F4D-8CBF-364E2C90C546}" type="presParOf" srcId="{A46AD3BB-C53D-5D49-868A-9DDCB3C49610}" destId="{74ABCFFF-EB0D-244B-B4BA-32FD99CFF25A}" srcOrd="1" destOrd="0" presId="urn:microsoft.com/office/officeart/2005/8/layout/vList2"/>
    <dgm:cxn modelId="{42CE8079-35D7-CF42-B680-A649D9445506}" type="presParOf" srcId="{A46AD3BB-C53D-5D49-868A-9DDCB3C49610}" destId="{F936EC63-25D5-174C-A520-D0613651D789}" srcOrd="2" destOrd="0" presId="urn:microsoft.com/office/officeart/2005/8/layout/vList2"/>
    <dgm:cxn modelId="{C04D6E38-F724-F54E-A9D7-A0E179F46D8B}" type="presParOf" srcId="{A46AD3BB-C53D-5D49-868A-9DDCB3C49610}" destId="{7E87ED5C-91EE-EE4F-833F-857D4FEF84B7}" srcOrd="3" destOrd="0" presId="urn:microsoft.com/office/officeart/2005/8/layout/vList2"/>
    <dgm:cxn modelId="{ACEE918F-C261-454D-8A31-67C77089AA22}" type="presParOf" srcId="{A46AD3BB-C53D-5D49-868A-9DDCB3C49610}" destId="{CEEE195D-B442-C345-9BB7-1D1E327C20D2}" srcOrd="4" destOrd="0" presId="urn:microsoft.com/office/officeart/2005/8/layout/vList2"/>
    <dgm:cxn modelId="{70593857-5745-834F-AE30-540A4132610C}" type="presParOf" srcId="{A46AD3BB-C53D-5D49-868A-9DDCB3C49610}" destId="{3DD515FE-AA9F-2044-B290-38A53F41A9C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0D869BC-12C9-45B7-9CF6-B97E8BC05E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5352C9-9460-4BA9-839A-ACB3E2BCC5F6}">
      <dgm:prSet/>
      <dgm:spPr/>
      <dgm:t>
        <a:bodyPr/>
        <a:lstStyle/>
        <a:p>
          <a:r>
            <a:rPr lang="en-US" dirty="0"/>
            <a:t>You lawmaker expresses interest in or support for these issues but is uncertain about what bills we are supporting or what to do about it.</a:t>
          </a:r>
        </a:p>
      </dgm:t>
    </dgm:pt>
    <dgm:pt modelId="{23BF8735-5627-40CA-8C83-697C7E8690EC}" type="parTrans" cxnId="{1AFD2131-D573-4A60-9F55-09D2A81906DC}">
      <dgm:prSet/>
      <dgm:spPr/>
      <dgm:t>
        <a:bodyPr/>
        <a:lstStyle/>
        <a:p>
          <a:endParaRPr lang="en-US"/>
        </a:p>
      </dgm:t>
    </dgm:pt>
    <dgm:pt modelId="{3586F927-D429-4C0C-96D5-6E37649F0007}" type="sibTrans" cxnId="{1AFD2131-D573-4A60-9F55-09D2A81906DC}">
      <dgm:prSet/>
      <dgm:spPr/>
      <dgm:t>
        <a:bodyPr/>
        <a:lstStyle/>
        <a:p>
          <a:endParaRPr lang="en-US"/>
        </a:p>
      </dgm:t>
    </dgm:pt>
    <dgm:pt modelId="{867E0702-4118-45F9-8594-7B080AF84740}">
      <dgm:prSet/>
      <dgm:spPr/>
      <dgm:t>
        <a:bodyPr/>
        <a:lstStyle/>
        <a:p>
          <a:r>
            <a:rPr lang="en-US" dirty="0"/>
            <a:t>You answer: Promise to provide them with an the “leave behind” folder, which explains the issue and the bill(s) we are asking them to support.</a:t>
          </a:r>
        </a:p>
      </dgm:t>
    </dgm:pt>
    <dgm:pt modelId="{462D205E-D7F0-4209-988A-E9E1901488CD}" type="parTrans" cxnId="{0D214AFA-4577-4FAA-964B-98F0D51446D4}">
      <dgm:prSet/>
      <dgm:spPr/>
      <dgm:t>
        <a:bodyPr/>
        <a:lstStyle/>
        <a:p>
          <a:endParaRPr lang="en-US"/>
        </a:p>
      </dgm:t>
    </dgm:pt>
    <dgm:pt modelId="{15E3E2CD-3F44-4990-B78F-B54FC76E17DB}" type="sibTrans" cxnId="{0D214AFA-4577-4FAA-964B-98F0D51446D4}">
      <dgm:prSet/>
      <dgm:spPr/>
      <dgm:t>
        <a:bodyPr/>
        <a:lstStyle/>
        <a:p>
          <a:endParaRPr lang="en-US"/>
        </a:p>
      </dgm:t>
    </dgm:pt>
    <dgm:pt modelId="{FA20C1C2-FD70-4D17-A1BB-34915965EDD3}">
      <dgm:prSet/>
      <dgm:spPr/>
      <dgm:t>
        <a:bodyPr/>
        <a:lstStyle/>
        <a:p>
          <a:r>
            <a:rPr lang="en-US" dirty="0"/>
            <a:t>Give examples from your own practice and/or your patient experiences to reflect the importance of additional graduate medical education (GME) positions to the public good and education of the physician workforce.</a:t>
          </a:r>
        </a:p>
      </dgm:t>
    </dgm:pt>
    <dgm:pt modelId="{71CE5B87-F811-48BB-AF00-BD36F0C13D5E}" type="parTrans" cxnId="{9AF8F274-8CDB-40BE-86C3-2650019A6CAE}">
      <dgm:prSet/>
      <dgm:spPr/>
      <dgm:t>
        <a:bodyPr/>
        <a:lstStyle/>
        <a:p>
          <a:endParaRPr lang="en-US"/>
        </a:p>
      </dgm:t>
    </dgm:pt>
    <dgm:pt modelId="{9AE336D9-E32D-448E-80CD-61CA50AB3D97}" type="sibTrans" cxnId="{9AF8F274-8CDB-40BE-86C3-2650019A6CAE}">
      <dgm:prSet/>
      <dgm:spPr/>
      <dgm:t>
        <a:bodyPr/>
        <a:lstStyle/>
        <a:p>
          <a:endParaRPr lang="en-US"/>
        </a:p>
      </dgm:t>
    </dgm:pt>
    <dgm:pt modelId="{7952BFD8-2464-4DFF-86D8-FE1451BE7529}" type="pres">
      <dgm:prSet presAssocID="{50D869BC-12C9-45B7-9CF6-B97E8BC05E65}" presName="linear" presStyleCnt="0">
        <dgm:presLayoutVars>
          <dgm:animLvl val="lvl"/>
          <dgm:resizeHandles val="exact"/>
        </dgm:presLayoutVars>
      </dgm:prSet>
      <dgm:spPr/>
    </dgm:pt>
    <dgm:pt modelId="{020B99A8-846A-40A0-9624-14D735BDDA34}" type="pres">
      <dgm:prSet presAssocID="{9E5352C9-9460-4BA9-839A-ACB3E2BCC5F6}" presName="parentText" presStyleLbl="node1" presStyleIdx="0" presStyleCnt="1">
        <dgm:presLayoutVars>
          <dgm:chMax val="0"/>
          <dgm:bulletEnabled val="1"/>
        </dgm:presLayoutVars>
      </dgm:prSet>
      <dgm:spPr/>
    </dgm:pt>
    <dgm:pt modelId="{89FCE96F-A3C3-45AC-AC5D-285E83C83E58}" type="pres">
      <dgm:prSet presAssocID="{9E5352C9-9460-4BA9-839A-ACB3E2BCC5F6}" presName="childText" presStyleLbl="revTx" presStyleIdx="0" presStyleCnt="1">
        <dgm:presLayoutVars>
          <dgm:bulletEnabled val="1"/>
        </dgm:presLayoutVars>
      </dgm:prSet>
      <dgm:spPr/>
    </dgm:pt>
  </dgm:ptLst>
  <dgm:cxnLst>
    <dgm:cxn modelId="{ED339D04-E766-4306-B0D1-A70162A70651}" type="presOf" srcId="{FA20C1C2-FD70-4D17-A1BB-34915965EDD3}" destId="{89FCE96F-A3C3-45AC-AC5D-285E83C83E58}" srcOrd="0" destOrd="1" presId="urn:microsoft.com/office/officeart/2005/8/layout/vList2"/>
    <dgm:cxn modelId="{1AFD2131-D573-4A60-9F55-09D2A81906DC}" srcId="{50D869BC-12C9-45B7-9CF6-B97E8BC05E65}" destId="{9E5352C9-9460-4BA9-839A-ACB3E2BCC5F6}" srcOrd="0" destOrd="0" parTransId="{23BF8735-5627-40CA-8C83-697C7E8690EC}" sibTransId="{3586F927-D429-4C0C-96D5-6E37649F0007}"/>
    <dgm:cxn modelId="{9AF8F274-8CDB-40BE-86C3-2650019A6CAE}" srcId="{9E5352C9-9460-4BA9-839A-ACB3E2BCC5F6}" destId="{FA20C1C2-FD70-4D17-A1BB-34915965EDD3}" srcOrd="1" destOrd="0" parTransId="{71CE5B87-F811-48BB-AF00-BD36F0C13D5E}" sibTransId="{9AE336D9-E32D-448E-80CD-61CA50AB3D97}"/>
    <dgm:cxn modelId="{4730EF81-E4EB-480E-B929-73E9BCBB692C}" type="presOf" srcId="{867E0702-4118-45F9-8594-7B080AF84740}" destId="{89FCE96F-A3C3-45AC-AC5D-285E83C83E58}" srcOrd="0" destOrd="0" presId="urn:microsoft.com/office/officeart/2005/8/layout/vList2"/>
    <dgm:cxn modelId="{BCACB6CA-A59F-4F6B-A85C-F09887DCCF87}" type="presOf" srcId="{50D869BC-12C9-45B7-9CF6-B97E8BC05E65}" destId="{7952BFD8-2464-4DFF-86D8-FE1451BE7529}" srcOrd="0" destOrd="0" presId="urn:microsoft.com/office/officeart/2005/8/layout/vList2"/>
    <dgm:cxn modelId="{F5952EE3-8DD1-4EB2-85C8-62FAD1E2A515}" type="presOf" srcId="{9E5352C9-9460-4BA9-839A-ACB3E2BCC5F6}" destId="{020B99A8-846A-40A0-9624-14D735BDDA34}" srcOrd="0" destOrd="0" presId="urn:microsoft.com/office/officeart/2005/8/layout/vList2"/>
    <dgm:cxn modelId="{0D214AFA-4577-4FAA-964B-98F0D51446D4}" srcId="{9E5352C9-9460-4BA9-839A-ACB3E2BCC5F6}" destId="{867E0702-4118-45F9-8594-7B080AF84740}" srcOrd="0" destOrd="0" parTransId="{462D205E-D7F0-4209-988A-E9E1901488CD}" sibTransId="{15E3E2CD-3F44-4990-B78F-B54FC76E17DB}"/>
    <dgm:cxn modelId="{CB6FD1DC-A1E8-4771-B6A2-554E307C104D}" type="presParOf" srcId="{7952BFD8-2464-4DFF-86D8-FE1451BE7529}" destId="{020B99A8-846A-40A0-9624-14D735BDDA34}" srcOrd="0" destOrd="0" presId="urn:microsoft.com/office/officeart/2005/8/layout/vList2"/>
    <dgm:cxn modelId="{BA5D3863-CC0E-40A0-8D7D-FFFC77799990}" type="presParOf" srcId="{7952BFD8-2464-4DFF-86D8-FE1451BE7529}" destId="{89FCE96F-A3C3-45AC-AC5D-285E83C83E5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C6658-91B8-408C-85CA-FDAF98EB1DD9}"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489F162-43AD-441C-839D-AE3FE766BDBC}">
      <dgm:prSet custT="1"/>
      <dgm:spPr/>
      <dgm:t>
        <a:bodyPr/>
        <a:lstStyle/>
        <a:p>
          <a:r>
            <a:rPr lang="en-US" sz="2000" dirty="0"/>
            <a:t>Promoting patient access to care</a:t>
          </a:r>
        </a:p>
      </dgm:t>
    </dgm:pt>
    <dgm:pt modelId="{7B42E145-FCEF-4302-B013-934ADB714BE8}" type="parTrans" cxnId="{5040E7A6-EFCF-450F-A6DB-3D89949A26EC}">
      <dgm:prSet/>
      <dgm:spPr/>
      <dgm:t>
        <a:bodyPr/>
        <a:lstStyle/>
        <a:p>
          <a:endParaRPr lang="en-US" sz="2000"/>
        </a:p>
      </dgm:t>
    </dgm:pt>
    <dgm:pt modelId="{AE7120F8-7FF2-40F3-8C73-1A3B8EB2EE40}" type="sibTrans" cxnId="{5040E7A6-EFCF-450F-A6DB-3D89949A26EC}">
      <dgm:prSet/>
      <dgm:spPr/>
      <dgm:t>
        <a:bodyPr/>
        <a:lstStyle/>
        <a:p>
          <a:endParaRPr lang="en-US" sz="2000"/>
        </a:p>
      </dgm:t>
    </dgm:pt>
    <dgm:pt modelId="{5F1E94AD-CB99-4EBA-BF43-927BF4178270}">
      <dgm:prSet custT="1"/>
      <dgm:spPr/>
      <dgm:t>
        <a:bodyPr/>
        <a:lstStyle/>
        <a:p>
          <a:r>
            <a:rPr lang="en-US" sz="2000"/>
            <a:t>Protecting the patient-physician relationship</a:t>
          </a:r>
        </a:p>
      </dgm:t>
    </dgm:pt>
    <dgm:pt modelId="{8D4F3B3C-8C14-401D-A30E-517F877CFA7A}" type="parTrans" cxnId="{54C58BCF-0416-4DBF-B020-02E1A39BB613}">
      <dgm:prSet/>
      <dgm:spPr/>
      <dgm:t>
        <a:bodyPr/>
        <a:lstStyle/>
        <a:p>
          <a:endParaRPr lang="en-US" sz="2000"/>
        </a:p>
      </dgm:t>
    </dgm:pt>
    <dgm:pt modelId="{C8ED982C-C1A6-4F31-86BB-6C4905337CAE}" type="sibTrans" cxnId="{54C58BCF-0416-4DBF-B020-02E1A39BB613}">
      <dgm:prSet/>
      <dgm:spPr/>
      <dgm:t>
        <a:bodyPr/>
        <a:lstStyle/>
        <a:p>
          <a:endParaRPr lang="en-US" sz="2000"/>
        </a:p>
      </dgm:t>
    </dgm:pt>
    <dgm:pt modelId="{68944272-9681-48EB-AB1E-60CDF97347D4}">
      <dgm:prSet custT="1"/>
      <dgm:spPr/>
      <dgm:t>
        <a:bodyPr/>
        <a:lstStyle/>
        <a:p>
          <a:r>
            <a:rPr lang="en-US" sz="2000"/>
            <a:t>Addressing prescription drug access and affordability</a:t>
          </a:r>
        </a:p>
      </dgm:t>
    </dgm:pt>
    <dgm:pt modelId="{CE9B2B1E-3B97-43B0-937D-C8645E2BF8D5}" type="parTrans" cxnId="{A7BF76A1-CE74-41B8-BD4F-D06F1C6A3332}">
      <dgm:prSet/>
      <dgm:spPr/>
      <dgm:t>
        <a:bodyPr/>
        <a:lstStyle/>
        <a:p>
          <a:endParaRPr lang="en-US" sz="2000"/>
        </a:p>
      </dgm:t>
    </dgm:pt>
    <dgm:pt modelId="{78432E35-848D-40DA-964A-579DEF534F2B}" type="sibTrans" cxnId="{A7BF76A1-CE74-41B8-BD4F-D06F1C6A3332}">
      <dgm:prSet/>
      <dgm:spPr/>
      <dgm:t>
        <a:bodyPr/>
        <a:lstStyle/>
        <a:p>
          <a:endParaRPr lang="en-US" sz="2000"/>
        </a:p>
      </dgm:t>
    </dgm:pt>
    <dgm:pt modelId="{71BBDB8F-CBB9-443E-951E-8BEA5281FA94}">
      <dgm:prSet custT="1"/>
      <dgm:spPr/>
      <dgm:t>
        <a:bodyPr/>
        <a:lstStyle/>
        <a:p>
          <a:r>
            <a:rPr lang="en-US" sz="2000" dirty="0"/>
            <a:t>Reducing administrative burden/“Patients before Paperwork”</a:t>
          </a:r>
        </a:p>
      </dgm:t>
    </dgm:pt>
    <dgm:pt modelId="{A78709A8-2C23-4673-8779-F037C636C926}" type="parTrans" cxnId="{73A1256F-F73B-4116-B85E-2908D9951C1B}">
      <dgm:prSet/>
      <dgm:spPr/>
      <dgm:t>
        <a:bodyPr/>
        <a:lstStyle/>
        <a:p>
          <a:endParaRPr lang="en-US" sz="2000"/>
        </a:p>
      </dgm:t>
    </dgm:pt>
    <dgm:pt modelId="{19C70EF0-8843-4735-961B-32DB69E530F8}" type="sibTrans" cxnId="{73A1256F-F73B-4116-B85E-2908D9951C1B}">
      <dgm:prSet/>
      <dgm:spPr/>
      <dgm:t>
        <a:bodyPr/>
        <a:lstStyle/>
        <a:p>
          <a:endParaRPr lang="en-US" sz="2000"/>
        </a:p>
      </dgm:t>
    </dgm:pt>
    <dgm:pt modelId="{611F6A34-A5BD-4A59-809A-0BD58D7E20AF}">
      <dgm:prSet custT="1"/>
      <dgm:spPr/>
      <dgm:t>
        <a:bodyPr/>
        <a:lstStyle/>
        <a:p>
          <a:r>
            <a:rPr lang="en-US" sz="2000" dirty="0"/>
            <a:t>Compensating physicians, particularly for the value of care they provide</a:t>
          </a:r>
        </a:p>
      </dgm:t>
    </dgm:pt>
    <dgm:pt modelId="{5877D665-0FB5-4AC6-8C92-19611AC39753}" type="parTrans" cxnId="{18E0FDDB-F909-4912-8CD2-CF931823EFD3}">
      <dgm:prSet/>
      <dgm:spPr/>
      <dgm:t>
        <a:bodyPr/>
        <a:lstStyle/>
        <a:p>
          <a:endParaRPr lang="en-US" sz="2000"/>
        </a:p>
      </dgm:t>
    </dgm:pt>
    <dgm:pt modelId="{450E3B69-7B7E-494C-AEA4-5B432A1A97FA}" type="sibTrans" cxnId="{18E0FDDB-F909-4912-8CD2-CF931823EFD3}">
      <dgm:prSet/>
      <dgm:spPr/>
      <dgm:t>
        <a:bodyPr/>
        <a:lstStyle/>
        <a:p>
          <a:endParaRPr lang="en-US" sz="2000"/>
        </a:p>
      </dgm:t>
    </dgm:pt>
    <dgm:pt modelId="{20C35521-302B-4CCC-86CB-2C0924E99FF8}">
      <dgm:prSet custT="1"/>
      <dgm:spPr/>
      <dgm:t>
        <a:bodyPr/>
        <a:lstStyle/>
        <a:p>
          <a:r>
            <a:rPr lang="en-US" sz="2000" dirty="0"/>
            <a:t>Supporting programs that strengthen the physician workforce</a:t>
          </a:r>
        </a:p>
      </dgm:t>
    </dgm:pt>
    <dgm:pt modelId="{696DC397-6078-48AA-B514-E1C1ADAD4360}" type="parTrans" cxnId="{3E9AEEBB-E5E4-45FE-8F99-F49EB92DE830}">
      <dgm:prSet/>
      <dgm:spPr/>
      <dgm:t>
        <a:bodyPr/>
        <a:lstStyle/>
        <a:p>
          <a:endParaRPr lang="en-US" sz="2000"/>
        </a:p>
      </dgm:t>
    </dgm:pt>
    <dgm:pt modelId="{E32D0863-7123-4B35-9DE5-3BFBF861467E}" type="sibTrans" cxnId="{3E9AEEBB-E5E4-45FE-8F99-F49EB92DE830}">
      <dgm:prSet/>
      <dgm:spPr/>
      <dgm:t>
        <a:bodyPr/>
        <a:lstStyle/>
        <a:p>
          <a:endParaRPr lang="en-US" sz="2000"/>
        </a:p>
      </dgm:t>
    </dgm:pt>
    <dgm:pt modelId="{11F1A402-CD4F-496E-AAC2-C851FA1B6550}">
      <dgm:prSet custT="1"/>
      <dgm:spPr/>
      <dgm:t>
        <a:bodyPr/>
        <a:lstStyle/>
        <a:p>
          <a:r>
            <a:rPr lang="en-US" sz="2000" dirty="0"/>
            <a:t>Health information technology</a:t>
          </a:r>
        </a:p>
      </dgm:t>
    </dgm:pt>
    <dgm:pt modelId="{E4B248CC-F1FF-41A3-8CF3-30FC738C261A}" type="parTrans" cxnId="{F604146B-4DC1-4035-8C8A-AAD462FBF1B2}">
      <dgm:prSet/>
      <dgm:spPr/>
      <dgm:t>
        <a:bodyPr/>
        <a:lstStyle/>
        <a:p>
          <a:endParaRPr lang="en-US" sz="2000"/>
        </a:p>
      </dgm:t>
    </dgm:pt>
    <dgm:pt modelId="{A70C556C-3A5B-491E-90D9-78BADD837E45}" type="sibTrans" cxnId="{F604146B-4DC1-4035-8C8A-AAD462FBF1B2}">
      <dgm:prSet/>
      <dgm:spPr/>
      <dgm:t>
        <a:bodyPr/>
        <a:lstStyle/>
        <a:p>
          <a:endParaRPr lang="en-US" sz="2000"/>
        </a:p>
      </dgm:t>
    </dgm:pt>
    <dgm:pt modelId="{5EDB9B0B-E29B-47A9-89BC-517393E947E2}">
      <dgm:prSet custT="1"/>
      <dgm:spPr/>
      <dgm:t>
        <a:bodyPr/>
        <a:lstStyle/>
        <a:p>
          <a:r>
            <a:rPr lang="en-US" sz="2000"/>
            <a:t>Preventing Firearms-related Deaths and Injuries</a:t>
          </a:r>
        </a:p>
      </dgm:t>
    </dgm:pt>
    <dgm:pt modelId="{E1486B0B-B37F-45BF-B69C-530E4DB16289}" type="parTrans" cxnId="{C3D11B69-D3E5-474C-871D-999A24BA6189}">
      <dgm:prSet/>
      <dgm:spPr/>
      <dgm:t>
        <a:bodyPr/>
        <a:lstStyle/>
        <a:p>
          <a:endParaRPr lang="en-US" sz="2000"/>
        </a:p>
      </dgm:t>
    </dgm:pt>
    <dgm:pt modelId="{0431BE44-523C-4F36-A2C1-37B3EF12ACD1}" type="sibTrans" cxnId="{C3D11B69-D3E5-474C-871D-999A24BA6189}">
      <dgm:prSet/>
      <dgm:spPr/>
      <dgm:t>
        <a:bodyPr/>
        <a:lstStyle/>
        <a:p>
          <a:endParaRPr lang="en-US" sz="2000"/>
        </a:p>
      </dgm:t>
    </dgm:pt>
    <dgm:pt modelId="{37B30804-66D4-45F2-AB87-78AE477C3985}" type="pres">
      <dgm:prSet presAssocID="{7ECC6658-91B8-408C-85CA-FDAF98EB1DD9}" presName="diagram" presStyleCnt="0">
        <dgm:presLayoutVars>
          <dgm:dir/>
          <dgm:resizeHandles val="exact"/>
        </dgm:presLayoutVars>
      </dgm:prSet>
      <dgm:spPr/>
    </dgm:pt>
    <dgm:pt modelId="{22399D3C-A27E-4197-AC02-EA221A2C46BE}" type="pres">
      <dgm:prSet presAssocID="{F489F162-43AD-441C-839D-AE3FE766BDBC}" presName="node" presStyleLbl="node1" presStyleIdx="0" presStyleCnt="8">
        <dgm:presLayoutVars>
          <dgm:bulletEnabled val="1"/>
        </dgm:presLayoutVars>
      </dgm:prSet>
      <dgm:spPr/>
    </dgm:pt>
    <dgm:pt modelId="{BB9B0E15-9130-4693-B903-C769C77A23D6}" type="pres">
      <dgm:prSet presAssocID="{AE7120F8-7FF2-40F3-8C73-1A3B8EB2EE40}" presName="sibTrans" presStyleCnt="0"/>
      <dgm:spPr/>
    </dgm:pt>
    <dgm:pt modelId="{B98239DC-01CC-42D4-A875-3811D54323BE}" type="pres">
      <dgm:prSet presAssocID="{5F1E94AD-CB99-4EBA-BF43-927BF4178270}" presName="node" presStyleLbl="node1" presStyleIdx="1" presStyleCnt="8">
        <dgm:presLayoutVars>
          <dgm:bulletEnabled val="1"/>
        </dgm:presLayoutVars>
      </dgm:prSet>
      <dgm:spPr/>
    </dgm:pt>
    <dgm:pt modelId="{0AABF750-6F34-414A-9133-6189881A1238}" type="pres">
      <dgm:prSet presAssocID="{C8ED982C-C1A6-4F31-86BB-6C4905337CAE}" presName="sibTrans" presStyleCnt="0"/>
      <dgm:spPr/>
    </dgm:pt>
    <dgm:pt modelId="{527CFDC4-E2CF-43E8-8FC1-89D2FA593C87}" type="pres">
      <dgm:prSet presAssocID="{68944272-9681-48EB-AB1E-60CDF97347D4}" presName="node" presStyleLbl="node1" presStyleIdx="2" presStyleCnt="8">
        <dgm:presLayoutVars>
          <dgm:bulletEnabled val="1"/>
        </dgm:presLayoutVars>
      </dgm:prSet>
      <dgm:spPr/>
    </dgm:pt>
    <dgm:pt modelId="{752B9722-87F0-4722-B9E4-0AB007946020}" type="pres">
      <dgm:prSet presAssocID="{78432E35-848D-40DA-964A-579DEF534F2B}" presName="sibTrans" presStyleCnt="0"/>
      <dgm:spPr/>
    </dgm:pt>
    <dgm:pt modelId="{90375DEA-FDCA-4FC8-ACD7-2868BFB74E1C}" type="pres">
      <dgm:prSet presAssocID="{71BBDB8F-CBB9-443E-951E-8BEA5281FA94}" presName="node" presStyleLbl="node1" presStyleIdx="3" presStyleCnt="8">
        <dgm:presLayoutVars>
          <dgm:bulletEnabled val="1"/>
        </dgm:presLayoutVars>
      </dgm:prSet>
      <dgm:spPr/>
    </dgm:pt>
    <dgm:pt modelId="{3105815B-D08A-4CCD-9F45-818A58B8DDA7}" type="pres">
      <dgm:prSet presAssocID="{19C70EF0-8843-4735-961B-32DB69E530F8}" presName="sibTrans" presStyleCnt="0"/>
      <dgm:spPr/>
    </dgm:pt>
    <dgm:pt modelId="{2BBD39E7-AFA1-48C3-B201-3A9F7CD5762B}" type="pres">
      <dgm:prSet presAssocID="{611F6A34-A5BD-4A59-809A-0BD58D7E20AF}" presName="node" presStyleLbl="node1" presStyleIdx="4" presStyleCnt="8">
        <dgm:presLayoutVars>
          <dgm:bulletEnabled val="1"/>
        </dgm:presLayoutVars>
      </dgm:prSet>
      <dgm:spPr/>
    </dgm:pt>
    <dgm:pt modelId="{B9354B46-834D-4DBD-95E5-11CC188F21A3}" type="pres">
      <dgm:prSet presAssocID="{450E3B69-7B7E-494C-AEA4-5B432A1A97FA}" presName="sibTrans" presStyleCnt="0"/>
      <dgm:spPr/>
    </dgm:pt>
    <dgm:pt modelId="{BD674CB2-1FCD-4085-915B-3711801847A7}" type="pres">
      <dgm:prSet presAssocID="{20C35521-302B-4CCC-86CB-2C0924E99FF8}" presName="node" presStyleLbl="node1" presStyleIdx="5" presStyleCnt="8">
        <dgm:presLayoutVars>
          <dgm:bulletEnabled val="1"/>
        </dgm:presLayoutVars>
      </dgm:prSet>
      <dgm:spPr/>
    </dgm:pt>
    <dgm:pt modelId="{6B0ED25B-3E3F-4CFD-9B44-F140632E7F40}" type="pres">
      <dgm:prSet presAssocID="{E32D0863-7123-4B35-9DE5-3BFBF861467E}" presName="sibTrans" presStyleCnt="0"/>
      <dgm:spPr/>
    </dgm:pt>
    <dgm:pt modelId="{49C56B1F-4801-47C8-8D02-2312C1D4D6A5}" type="pres">
      <dgm:prSet presAssocID="{11F1A402-CD4F-496E-AAC2-C851FA1B6550}" presName="node" presStyleLbl="node1" presStyleIdx="6" presStyleCnt="8">
        <dgm:presLayoutVars>
          <dgm:bulletEnabled val="1"/>
        </dgm:presLayoutVars>
      </dgm:prSet>
      <dgm:spPr/>
    </dgm:pt>
    <dgm:pt modelId="{1F3E723E-EC17-4C5D-AC99-5F18C3C386F9}" type="pres">
      <dgm:prSet presAssocID="{A70C556C-3A5B-491E-90D9-78BADD837E45}" presName="sibTrans" presStyleCnt="0"/>
      <dgm:spPr/>
    </dgm:pt>
    <dgm:pt modelId="{8DF1FD7C-8B45-40E7-8013-FEF0F5C980E1}" type="pres">
      <dgm:prSet presAssocID="{5EDB9B0B-E29B-47A9-89BC-517393E947E2}" presName="node" presStyleLbl="node1" presStyleIdx="7" presStyleCnt="8">
        <dgm:presLayoutVars>
          <dgm:bulletEnabled val="1"/>
        </dgm:presLayoutVars>
      </dgm:prSet>
      <dgm:spPr/>
    </dgm:pt>
  </dgm:ptLst>
  <dgm:cxnLst>
    <dgm:cxn modelId="{57365120-3C5A-40D0-8021-02623068B45F}" type="presOf" srcId="{F489F162-43AD-441C-839D-AE3FE766BDBC}" destId="{22399D3C-A27E-4197-AC02-EA221A2C46BE}" srcOrd="0" destOrd="0" presId="urn:microsoft.com/office/officeart/2005/8/layout/default"/>
    <dgm:cxn modelId="{FF211E38-6C93-425C-9CA3-5FE286D01DA2}" type="presOf" srcId="{5EDB9B0B-E29B-47A9-89BC-517393E947E2}" destId="{8DF1FD7C-8B45-40E7-8013-FEF0F5C980E1}" srcOrd="0" destOrd="0" presId="urn:microsoft.com/office/officeart/2005/8/layout/default"/>
    <dgm:cxn modelId="{5E6A664E-4A6F-4B9F-AACA-FDFF9D1E4529}" type="presOf" srcId="{71BBDB8F-CBB9-443E-951E-8BEA5281FA94}" destId="{90375DEA-FDCA-4FC8-ACD7-2868BFB74E1C}" srcOrd="0" destOrd="0" presId="urn:microsoft.com/office/officeart/2005/8/layout/default"/>
    <dgm:cxn modelId="{EE0BAC53-E794-4B1E-B547-297FDEAC6508}" type="presOf" srcId="{5F1E94AD-CB99-4EBA-BF43-927BF4178270}" destId="{B98239DC-01CC-42D4-A875-3811D54323BE}" srcOrd="0" destOrd="0" presId="urn:microsoft.com/office/officeart/2005/8/layout/default"/>
    <dgm:cxn modelId="{03F0BB54-DAA5-4C19-8C15-D58CBF8499AE}" type="presOf" srcId="{11F1A402-CD4F-496E-AAC2-C851FA1B6550}" destId="{49C56B1F-4801-47C8-8D02-2312C1D4D6A5}" srcOrd="0" destOrd="0" presId="urn:microsoft.com/office/officeart/2005/8/layout/default"/>
    <dgm:cxn modelId="{C3D11B69-D3E5-474C-871D-999A24BA6189}" srcId="{7ECC6658-91B8-408C-85CA-FDAF98EB1DD9}" destId="{5EDB9B0B-E29B-47A9-89BC-517393E947E2}" srcOrd="7" destOrd="0" parTransId="{E1486B0B-B37F-45BF-B69C-530E4DB16289}" sibTransId="{0431BE44-523C-4F36-A2C1-37B3EF12ACD1}"/>
    <dgm:cxn modelId="{F604146B-4DC1-4035-8C8A-AAD462FBF1B2}" srcId="{7ECC6658-91B8-408C-85CA-FDAF98EB1DD9}" destId="{11F1A402-CD4F-496E-AAC2-C851FA1B6550}" srcOrd="6" destOrd="0" parTransId="{E4B248CC-F1FF-41A3-8CF3-30FC738C261A}" sibTransId="{A70C556C-3A5B-491E-90D9-78BADD837E45}"/>
    <dgm:cxn modelId="{73A1256F-F73B-4116-B85E-2908D9951C1B}" srcId="{7ECC6658-91B8-408C-85CA-FDAF98EB1DD9}" destId="{71BBDB8F-CBB9-443E-951E-8BEA5281FA94}" srcOrd="3" destOrd="0" parTransId="{A78709A8-2C23-4673-8779-F037C636C926}" sibTransId="{19C70EF0-8843-4735-961B-32DB69E530F8}"/>
    <dgm:cxn modelId="{25061770-3215-49F8-8649-8C0D96760609}" type="presOf" srcId="{20C35521-302B-4CCC-86CB-2C0924E99FF8}" destId="{BD674CB2-1FCD-4085-915B-3711801847A7}" srcOrd="0" destOrd="0" presId="urn:microsoft.com/office/officeart/2005/8/layout/default"/>
    <dgm:cxn modelId="{521E4677-AA21-4EA8-8646-7218F8199239}" type="presOf" srcId="{611F6A34-A5BD-4A59-809A-0BD58D7E20AF}" destId="{2BBD39E7-AFA1-48C3-B201-3A9F7CD5762B}" srcOrd="0" destOrd="0" presId="urn:microsoft.com/office/officeart/2005/8/layout/default"/>
    <dgm:cxn modelId="{EBC00684-A71F-4BA4-A5D7-E3F7C498081A}" type="presOf" srcId="{7ECC6658-91B8-408C-85CA-FDAF98EB1DD9}" destId="{37B30804-66D4-45F2-AB87-78AE477C3985}" srcOrd="0" destOrd="0" presId="urn:microsoft.com/office/officeart/2005/8/layout/default"/>
    <dgm:cxn modelId="{A7BF76A1-CE74-41B8-BD4F-D06F1C6A3332}" srcId="{7ECC6658-91B8-408C-85CA-FDAF98EB1DD9}" destId="{68944272-9681-48EB-AB1E-60CDF97347D4}" srcOrd="2" destOrd="0" parTransId="{CE9B2B1E-3B97-43B0-937D-C8645E2BF8D5}" sibTransId="{78432E35-848D-40DA-964A-579DEF534F2B}"/>
    <dgm:cxn modelId="{5040E7A6-EFCF-450F-A6DB-3D89949A26EC}" srcId="{7ECC6658-91B8-408C-85CA-FDAF98EB1DD9}" destId="{F489F162-43AD-441C-839D-AE3FE766BDBC}" srcOrd="0" destOrd="0" parTransId="{7B42E145-FCEF-4302-B013-934ADB714BE8}" sibTransId="{AE7120F8-7FF2-40F3-8C73-1A3B8EB2EE40}"/>
    <dgm:cxn modelId="{3E9AEEBB-E5E4-45FE-8F99-F49EB92DE830}" srcId="{7ECC6658-91B8-408C-85CA-FDAF98EB1DD9}" destId="{20C35521-302B-4CCC-86CB-2C0924E99FF8}" srcOrd="5" destOrd="0" parTransId="{696DC397-6078-48AA-B514-E1C1ADAD4360}" sibTransId="{E32D0863-7123-4B35-9DE5-3BFBF861467E}"/>
    <dgm:cxn modelId="{A71C46CB-EF34-43F3-9C1E-31918F4082ED}" type="presOf" srcId="{68944272-9681-48EB-AB1E-60CDF97347D4}" destId="{527CFDC4-E2CF-43E8-8FC1-89D2FA593C87}" srcOrd="0" destOrd="0" presId="urn:microsoft.com/office/officeart/2005/8/layout/default"/>
    <dgm:cxn modelId="{54C58BCF-0416-4DBF-B020-02E1A39BB613}" srcId="{7ECC6658-91B8-408C-85CA-FDAF98EB1DD9}" destId="{5F1E94AD-CB99-4EBA-BF43-927BF4178270}" srcOrd="1" destOrd="0" parTransId="{8D4F3B3C-8C14-401D-A30E-517F877CFA7A}" sibTransId="{C8ED982C-C1A6-4F31-86BB-6C4905337CAE}"/>
    <dgm:cxn modelId="{18E0FDDB-F909-4912-8CD2-CF931823EFD3}" srcId="{7ECC6658-91B8-408C-85CA-FDAF98EB1DD9}" destId="{611F6A34-A5BD-4A59-809A-0BD58D7E20AF}" srcOrd="4" destOrd="0" parTransId="{5877D665-0FB5-4AC6-8C92-19611AC39753}" sibTransId="{450E3B69-7B7E-494C-AEA4-5B432A1A97FA}"/>
    <dgm:cxn modelId="{7433A34D-5BE5-467E-BDE2-FC7ABA62A8AB}" type="presParOf" srcId="{37B30804-66D4-45F2-AB87-78AE477C3985}" destId="{22399D3C-A27E-4197-AC02-EA221A2C46BE}" srcOrd="0" destOrd="0" presId="urn:microsoft.com/office/officeart/2005/8/layout/default"/>
    <dgm:cxn modelId="{FCA2F3FF-DF98-47FC-94FE-5F49761F8CD1}" type="presParOf" srcId="{37B30804-66D4-45F2-AB87-78AE477C3985}" destId="{BB9B0E15-9130-4693-B903-C769C77A23D6}" srcOrd="1" destOrd="0" presId="urn:microsoft.com/office/officeart/2005/8/layout/default"/>
    <dgm:cxn modelId="{7DC26029-B830-4557-AA5F-4FE8204C15E2}" type="presParOf" srcId="{37B30804-66D4-45F2-AB87-78AE477C3985}" destId="{B98239DC-01CC-42D4-A875-3811D54323BE}" srcOrd="2" destOrd="0" presId="urn:microsoft.com/office/officeart/2005/8/layout/default"/>
    <dgm:cxn modelId="{6D03CE49-50ED-4F1B-9439-C251053DDA3B}" type="presParOf" srcId="{37B30804-66D4-45F2-AB87-78AE477C3985}" destId="{0AABF750-6F34-414A-9133-6189881A1238}" srcOrd="3" destOrd="0" presId="urn:microsoft.com/office/officeart/2005/8/layout/default"/>
    <dgm:cxn modelId="{FE4EB9D6-4BD8-4CE3-AEEF-F5ADC9345683}" type="presParOf" srcId="{37B30804-66D4-45F2-AB87-78AE477C3985}" destId="{527CFDC4-E2CF-43E8-8FC1-89D2FA593C87}" srcOrd="4" destOrd="0" presId="urn:microsoft.com/office/officeart/2005/8/layout/default"/>
    <dgm:cxn modelId="{9A9588B0-39EA-49F9-8EA2-0362D7153D18}" type="presParOf" srcId="{37B30804-66D4-45F2-AB87-78AE477C3985}" destId="{752B9722-87F0-4722-B9E4-0AB007946020}" srcOrd="5" destOrd="0" presId="urn:microsoft.com/office/officeart/2005/8/layout/default"/>
    <dgm:cxn modelId="{A3FA432E-AA47-43C4-8DDF-8CC310CF2A15}" type="presParOf" srcId="{37B30804-66D4-45F2-AB87-78AE477C3985}" destId="{90375DEA-FDCA-4FC8-ACD7-2868BFB74E1C}" srcOrd="6" destOrd="0" presId="urn:microsoft.com/office/officeart/2005/8/layout/default"/>
    <dgm:cxn modelId="{8CF8D40B-5639-4CEB-81B9-A088A6913C18}" type="presParOf" srcId="{37B30804-66D4-45F2-AB87-78AE477C3985}" destId="{3105815B-D08A-4CCD-9F45-818A58B8DDA7}" srcOrd="7" destOrd="0" presId="urn:microsoft.com/office/officeart/2005/8/layout/default"/>
    <dgm:cxn modelId="{ED35344B-C813-4690-B115-A011B5C51C1E}" type="presParOf" srcId="{37B30804-66D4-45F2-AB87-78AE477C3985}" destId="{2BBD39E7-AFA1-48C3-B201-3A9F7CD5762B}" srcOrd="8" destOrd="0" presId="urn:microsoft.com/office/officeart/2005/8/layout/default"/>
    <dgm:cxn modelId="{7E1C1FF7-EBC3-42B7-9147-FFA5867DDC70}" type="presParOf" srcId="{37B30804-66D4-45F2-AB87-78AE477C3985}" destId="{B9354B46-834D-4DBD-95E5-11CC188F21A3}" srcOrd="9" destOrd="0" presId="urn:microsoft.com/office/officeart/2005/8/layout/default"/>
    <dgm:cxn modelId="{61429DCA-4129-4C03-A604-8ECA3901D10E}" type="presParOf" srcId="{37B30804-66D4-45F2-AB87-78AE477C3985}" destId="{BD674CB2-1FCD-4085-915B-3711801847A7}" srcOrd="10" destOrd="0" presId="urn:microsoft.com/office/officeart/2005/8/layout/default"/>
    <dgm:cxn modelId="{0FAB0C22-3E92-4CAC-97AA-247D00921AB1}" type="presParOf" srcId="{37B30804-66D4-45F2-AB87-78AE477C3985}" destId="{6B0ED25B-3E3F-4CFD-9B44-F140632E7F40}" srcOrd="11" destOrd="0" presId="urn:microsoft.com/office/officeart/2005/8/layout/default"/>
    <dgm:cxn modelId="{E804052C-6937-4339-ACF7-DD329943ACAB}" type="presParOf" srcId="{37B30804-66D4-45F2-AB87-78AE477C3985}" destId="{49C56B1F-4801-47C8-8D02-2312C1D4D6A5}" srcOrd="12" destOrd="0" presId="urn:microsoft.com/office/officeart/2005/8/layout/default"/>
    <dgm:cxn modelId="{D986153B-F0A1-49F7-9F19-174C4D25EE67}" type="presParOf" srcId="{37B30804-66D4-45F2-AB87-78AE477C3985}" destId="{1F3E723E-EC17-4C5D-AC99-5F18C3C386F9}" srcOrd="13" destOrd="0" presId="urn:microsoft.com/office/officeart/2005/8/layout/default"/>
    <dgm:cxn modelId="{33AC8747-2A89-438E-8FF4-AD0A26F6A75A}" type="presParOf" srcId="{37B30804-66D4-45F2-AB87-78AE477C3985}" destId="{8DF1FD7C-8B45-40E7-8013-FEF0F5C980E1}" srcOrd="1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314F7C-28F3-4FC0-A59F-2B49BE67043C}" type="doc">
      <dgm:prSet loTypeId="urn:microsoft.com/office/officeart/2005/8/layout/venn1" loCatId="relationship" qsTypeId="urn:microsoft.com/office/officeart/2005/8/quickstyle/simple2" qsCatId="simple" csTypeId="urn:microsoft.com/office/officeart/2005/8/colors/accent3_2" csCatId="accent3" phldr="1"/>
      <dgm:spPr/>
      <dgm:t>
        <a:bodyPr/>
        <a:lstStyle/>
        <a:p>
          <a:endParaRPr lang="en-US"/>
        </a:p>
      </dgm:t>
    </dgm:pt>
    <dgm:pt modelId="{8AAF4E85-B9B3-45F4-9ADB-E7F2229F2582}">
      <dgm:prSet/>
      <dgm:spPr/>
      <dgm:t>
        <a:bodyPr/>
        <a:lstStyle/>
        <a:p>
          <a:r>
            <a:rPr lang="en-US"/>
            <a:t>Needs of the Internal Medicine profession/ ACP members</a:t>
          </a:r>
        </a:p>
      </dgm:t>
    </dgm:pt>
    <dgm:pt modelId="{78C74CC6-843E-4FDA-9395-5213945AD265}" type="parTrans" cxnId="{6C5D80B7-D987-485C-B967-B999867AE1D7}">
      <dgm:prSet/>
      <dgm:spPr/>
      <dgm:t>
        <a:bodyPr/>
        <a:lstStyle/>
        <a:p>
          <a:endParaRPr lang="en-US"/>
        </a:p>
      </dgm:t>
    </dgm:pt>
    <dgm:pt modelId="{BB20DDEA-0901-423A-8921-B7F809B18418}" type="sibTrans" cxnId="{6C5D80B7-D987-485C-B967-B999867AE1D7}">
      <dgm:prSet/>
      <dgm:spPr/>
      <dgm:t>
        <a:bodyPr/>
        <a:lstStyle/>
        <a:p>
          <a:endParaRPr lang="en-US"/>
        </a:p>
      </dgm:t>
    </dgm:pt>
    <dgm:pt modelId="{02DACEEC-CA62-48EE-BA48-CC75FF922052}">
      <dgm:prSet/>
      <dgm:spPr/>
      <dgm:t>
        <a:bodyPr/>
        <a:lstStyle/>
        <a:p>
          <a:r>
            <a:rPr lang="en-US" dirty="0"/>
            <a:t>Environmental Feasibility/ Opportunities for Action – Can we get some wins?</a:t>
          </a:r>
        </a:p>
      </dgm:t>
    </dgm:pt>
    <dgm:pt modelId="{E9955726-53F3-482B-BC80-9E455CA248C1}" type="parTrans" cxnId="{80C7EEEF-870F-4E73-8DF0-AFFC39F035EE}">
      <dgm:prSet/>
      <dgm:spPr/>
      <dgm:t>
        <a:bodyPr/>
        <a:lstStyle/>
        <a:p>
          <a:endParaRPr lang="en-US"/>
        </a:p>
      </dgm:t>
    </dgm:pt>
    <dgm:pt modelId="{479C0305-CCFF-4210-BA23-3E23295FF593}" type="sibTrans" cxnId="{80C7EEEF-870F-4E73-8DF0-AFFC39F035EE}">
      <dgm:prSet/>
      <dgm:spPr/>
      <dgm:t>
        <a:bodyPr/>
        <a:lstStyle/>
        <a:p>
          <a:endParaRPr lang="en-US"/>
        </a:p>
      </dgm:t>
    </dgm:pt>
    <dgm:pt modelId="{2FAA8161-EBE4-4A60-BC83-7F4AC311E2FC}">
      <dgm:prSet/>
      <dgm:spPr/>
      <dgm:t>
        <a:bodyPr/>
        <a:lstStyle/>
        <a:p>
          <a:r>
            <a:rPr lang="en-US"/>
            <a:t>ACP Strategic Priorities:</a:t>
          </a:r>
        </a:p>
      </dgm:t>
    </dgm:pt>
    <dgm:pt modelId="{2ADD928A-3104-4FC9-911D-C54A4135985F}" type="parTrans" cxnId="{333B5D74-63CD-4C17-859C-91CB32D8E425}">
      <dgm:prSet/>
      <dgm:spPr/>
      <dgm:t>
        <a:bodyPr/>
        <a:lstStyle/>
        <a:p>
          <a:endParaRPr lang="en-US"/>
        </a:p>
      </dgm:t>
    </dgm:pt>
    <dgm:pt modelId="{B46A89B7-6A5C-4AAB-8458-88D9741C55F8}" type="sibTrans" cxnId="{333B5D74-63CD-4C17-859C-91CB32D8E425}">
      <dgm:prSet/>
      <dgm:spPr/>
      <dgm:t>
        <a:bodyPr/>
        <a:lstStyle/>
        <a:p>
          <a:endParaRPr lang="en-US"/>
        </a:p>
      </dgm:t>
    </dgm:pt>
    <dgm:pt modelId="{3319F623-0151-41A4-BF21-0000161FF3D8}">
      <dgm:prSet/>
      <dgm:spPr/>
      <dgm:t>
        <a:bodyPr/>
        <a:lstStyle/>
        <a:p>
          <a:r>
            <a:rPr lang="en-US" dirty="0"/>
            <a:t>Valued Professional Identity; </a:t>
          </a:r>
        </a:p>
      </dgm:t>
    </dgm:pt>
    <dgm:pt modelId="{3D1FFAA4-637F-413F-85EC-0210FB55CE52}" type="parTrans" cxnId="{CE691E64-4D6D-4F93-BA60-0557CFC0D162}">
      <dgm:prSet/>
      <dgm:spPr/>
      <dgm:t>
        <a:bodyPr/>
        <a:lstStyle/>
        <a:p>
          <a:endParaRPr lang="en-US"/>
        </a:p>
      </dgm:t>
    </dgm:pt>
    <dgm:pt modelId="{0DE72CB8-57C9-47B9-8BF9-EBA181AD4884}" type="sibTrans" cxnId="{CE691E64-4D6D-4F93-BA60-0557CFC0D162}">
      <dgm:prSet/>
      <dgm:spPr/>
      <dgm:t>
        <a:bodyPr/>
        <a:lstStyle/>
        <a:p>
          <a:endParaRPr lang="en-US"/>
        </a:p>
      </dgm:t>
    </dgm:pt>
    <dgm:pt modelId="{1937DF02-0763-4C93-9215-42F636C84CAD}">
      <dgm:prSet/>
      <dgm:spPr/>
      <dgm:t>
        <a:bodyPr/>
        <a:lstStyle/>
        <a:p>
          <a:r>
            <a:rPr lang="en-US" dirty="0"/>
            <a:t>Diversity Equity Inclusion; </a:t>
          </a:r>
        </a:p>
      </dgm:t>
    </dgm:pt>
    <dgm:pt modelId="{294C611A-AF9E-4113-B4EA-A862EF9DD53F}" type="parTrans" cxnId="{1D67A458-09C3-4906-99F2-F536554BA606}">
      <dgm:prSet/>
      <dgm:spPr/>
      <dgm:t>
        <a:bodyPr/>
        <a:lstStyle/>
        <a:p>
          <a:endParaRPr lang="en-US"/>
        </a:p>
      </dgm:t>
    </dgm:pt>
    <dgm:pt modelId="{4A86F9A9-DB32-4282-8F27-7266EF6C5202}" type="sibTrans" cxnId="{1D67A458-09C3-4906-99F2-F536554BA606}">
      <dgm:prSet/>
      <dgm:spPr/>
      <dgm:t>
        <a:bodyPr/>
        <a:lstStyle/>
        <a:p>
          <a:endParaRPr lang="en-US"/>
        </a:p>
      </dgm:t>
    </dgm:pt>
    <dgm:pt modelId="{E9DEE121-3EDA-4637-9EF4-7F3EADB3A302}">
      <dgm:prSet/>
      <dgm:spPr/>
      <dgm:t>
        <a:bodyPr/>
        <a:lstStyle/>
        <a:p>
          <a:r>
            <a:rPr lang="en-US" dirty="0"/>
            <a:t>Innovation</a:t>
          </a:r>
        </a:p>
      </dgm:t>
    </dgm:pt>
    <dgm:pt modelId="{0ADDD9CD-A6CD-4E0F-B022-D397E6FD68B6}" type="parTrans" cxnId="{E2A8C8F5-5A4B-4C48-8C4E-37B797EF163B}">
      <dgm:prSet/>
      <dgm:spPr/>
      <dgm:t>
        <a:bodyPr/>
        <a:lstStyle/>
        <a:p>
          <a:endParaRPr lang="en-US"/>
        </a:p>
      </dgm:t>
    </dgm:pt>
    <dgm:pt modelId="{6D13FA89-CD52-4935-B9CE-3AD06EABB01E}" type="sibTrans" cxnId="{E2A8C8F5-5A4B-4C48-8C4E-37B797EF163B}">
      <dgm:prSet/>
      <dgm:spPr/>
      <dgm:t>
        <a:bodyPr/>
        <a:lstStyle/>
        <a:p>
          <a:endParaRPr lang="en-US"/>
        </a:p>
      </dgm:t>
    </dgm:pt>
    <dgm:pt modelId="{B970CBA3-69A1-4462-9A93-10D32CF86177}">
      <dgm:prSet/>
      <dgm:spPr/>
      <dgm:t>
        <a:bodyPr/>
        <a:lstStyle/>
        <a:p>
          <a:r>
            <a:rPr lang="en-US"/>
            <a:t>Membership Growth and Engagement; </a:t>
          </a:r>
        </a:p>
      </dgm:t>
    </dgm:pt>
    <dgm:pt modelId="{C414B960-5F07-440B-A046-4C3E00A44879}" type="parTrans" cxnId="{47EC859B-807C-4096-B40B-8CB933BDBA7F}">
      <dgm:prSet/>
      <dgm:spPr/>
      <dgm:t>
        <a:bodyPr/>
        <a:lstStyle/>
        <a:p>
          <a:endParaRPr lang="en-US"/>
        </a:p>
      </dgm:t>
    </dgm:pt>
    <dgm:pt modelId="{1766204B-AC3F-4CA8-8BB0-942E766A08B1}" type="sibTrans" cxnId="{47EC859B-807C-4096-B40B-8CB933BDBA7F}">
      <dgm:prSet/>
      <dgm:spPr/>
      <dgm:t>
        <a:bodyPr/>
        <a:lstStyle/>
        <a:p>
          <a:endParaRPr lang="en-US"/>
        </a:p>
      </dgm:t>
    </dgm:pt>
    <dgm:pt modelId="{7305950B-0753-4BC3-8695-9CFA01BB05EB}" type="pres">
      <dgm:prSet presAssocID="{97314F7C-28F3-4FC0-A59F-2B49BE67043C}" presName="compositeShape" presStyleCnt="0">
        <dgm:presLayoutVars>
          <dgm:chMax val="7"/>
          <dgm:dir/>
          <dgm:resizeHandles val="exact"/>
        </dgm:presLayoutVars>
      </dgm:prSet>
      <dgm:spPr/>
    </dgm:pt>
    <dgm:pt modelId="{E3AABED3-EC87-495B-8AC8-BCC2092E1918}" type="pres">
      <dgm:prSet presAssocID="{8AAF4E85-B9B3-45F4-9ADB-E7F2229F2582}" presName="circ1" presStyleLbl="vennNode1" presStyleIdx="0" presStyleCnt="3"/>
      <dgm:spPr/>
    </dgm:pt>
    <dgm:pt modelId="{421D1E5F-C4F1-4C68-92EE-FE690ABD9E7A}" type="pres">
      <dgm:prSet presAssocID="{8AAF4E85-B9B3-45F4-9ADB-E7F2229F2582}" presName="circ1Tx" presStyleLbl="revTx" presStyleIdx="0" presStyleCnt="0">
        <dgm:presLayoutVars>
          <dgm:chMax val="0"/>
          <dgm:chPref val="0"/>
          <dgm:bulletEnabled val="1"/>
        </dgm:presLayoutVars>
      </dgm:prSet>
      <dgm:spPr/>
    </dgm:pt>
    <dgm:pt modelId="{8FDC8B4D-42FB-4DD7-8F42-6C48F12E5737}" type="pres">
      <dgm:prSet presAssocID="{02DACEEC-CA62-48EE-BA48-CC75FF922052}" presName="circ2" presStyleLbl="vennNode1" presStyleIdx="1" presStyleCnt="3"/>
      <dgm:spPr/>
    </dgm:pt>
    <dgm:pt modelId="{25037E4B-124F-4445-AB5D-700F4AA94651}" type="pres">
      <dgm:prSet presAssocID="{02DACEEC-CA62-48EE-BA48-CC75FF922052}" presName="circ2Tx" presStyleLbl="revTx" presStyleIdx="0" presStyleCnt="0">
        <dgm:presLayoutVars>
          <dgm:chMax val="0"/>
          <dgm:chPref val="0"/>
          <dgm:bulletEnabled val="1"/>
        </dgm:presLayoutVars>
      </dgm:prSet>
      <dgm:spPr/>
    </dgm:pt>
    <dgm:pt modelId="{B9599D19-3CA6-489A-A1B1-6F381C34EF68}" type="pres">
      <dgm:prSet presAssocID="{2FAA8161-EBE4-4A60-BC83-7F4AC311E2FC}" presName="circ3" presStyleLbl="vennNode1" presStyleIdx="2" presStyleCnt="3"/>
      <dgm:spPr/>
    </dgm:pt>
    <dgm:pt modelId="{85410191-3043-4C36-A00A-FF3723AAF513}" type="pres">
      <dgm:prSet presAssocID="{2FAA8161-EBE4-4A60-BC83-7F4AC311E2FC}" presName="circ3Tx" presStyleLbl="revTx" presStyleIdx="0" presStyleCnt="0">
        <dgm:presLayoutVars>
          <dgm:chMax val="0"/>
          <dgm:chPref val="0"/>
          <dgm:bulletEnabled val="1"/>
        </dgm:presLayoutVars>
      </dgm:prSet>
      <dgm:spPr/>
    </dgm:pt>
  </dgm:ptLst>
  <dgm:cxnLst>
    <dgm:cxn modelId="{87163310-5CDA-443B-8810-8DD46966B0AD}" type="presOf" srcId="{2FAA8161-EBE4-4A60-BC83-7F4AC311E2FC}" destId="{85410191-3043-4C36-A00A-FF3723AAF513}" srcOrd="1" destOrd="0" presId="urn:microsoft.com/office/officeart/2005/8/layout/venn1"/>
    <dgm:cxn modelId="{733C6612-5EA6-4F8C-911E-1F0DAD280B7F}" type="presOf" srcId="{2FAA8161-EBE4-4A60-BC83-7F4AC311E2FC}" destId="{B9599D19-3CA6-489A-A1B1-6F381C34EF68}" srcOrd="0" destOrd="0" presId="urn:microsoft.com/office/officeart/2005/8/layout/venn1"/>
    <dgm:cxn modelId="{B3CD1813-977E-4957-A278-C3F2D830E9A7}" type="presOf" srcId="{E9DEE121-3EDA-4637-9EF4-7F3EADB3A302}" destId="{85410191-3043-4C36-A00A-FF3723AAF513}" srcOrd="1" destOrd="4" presId="urn:microsoft.com/office/officeart/2005/8/layout/venn1"/>
    <dgm:cxn modelId="{EDC4CB30-387C-46FB-8258-00AC51608958}" type="presOf" srcId="{1937DF02-0763-4C93-9215-42F636C84CAD}" destId="{B9599D19-3CA6-489A-A1B1-6F381C34EF68}" srcOrd="0" destOrd="3" presId="urn:microsoft.com/office/officeart/2005/8/layout/venn1"/>
    <dgm:cxn modelId="{CF060939-1E5F-49E9-9EE7-6DD2512B2844}" type="presOf" srcId="{B970CBA3-69A1-4462-9A93-10D32CF86177}" destId="{85410191-3043-4C36-A00A-FF3723AAF513}" srcOrd="1" destOrd="2" presId="urn:microsoft.com/office/officeart/2005/8/layout/venn1"/>
    <dgm:cxn modelId="{717E7A47-33B2-44FA-A0E9-10D2B3BA2BDC}" type="presOf" srcId="{02DACEEC-CA62-48EE-BA48-CC75FF922052}" destId="{25037E4B-124F-4445-AB5D-700F4AA94651}" srcOrd="1" destOrd="0" presId="urn:microsoft.com/office/officeart/2005/8/layout/venn1"/>
    <dgm:cxn modelId="{A7A44A4B-CC41-4429-95D9-184575D33CB7}" type="presOf" srcId="{8AAF4E85-B9B3-45F4-9ADB-E7F2229F2582}" destId="{E3AABED3-EC87-495B-8AC8-BCC2092E1918}" srcOrd="0" destOrd="0" presId="urn:microsoft.com/office/officeart/2005/8/layout/venn1"/>
    <dgm:cxn modelId="{C57E4757-6487-4A86-A4D5-3512A352563B}" type="presOf" srcId="{02DACEEC-CA62-48EE-BA48-CC75FF922052}" destId="{8FDC8B4D-42FB-4DD7-8F42-6C48F12E5737}" srcOrd="0" destOrd="0" presId="urn:microsoft.com/office/officeart/2005/8/layout/venn1"/>
    <dgm:cxn modelId="{1D67A458-09C3-4906-99F2-F536554BA606}" srcId="{2FAA8161-EBE4-4A60-BC83-7F4AC311E2FC}" destId="{1937DF02-0763-4C93-9215-42F636C84CAD}" srcOrd="2" destOrd="0" parTransId="{294C611A-AF9E-4113-B4EA-A862EF9DD53F}" sibTransId="{4A86F9A9-DB32-4282-8F27-7266EF6C5202}"/>
    <dgm:cxn modelId="{CE691E64-4D6D-4F93-BA60-0557CFC0D162}" srcId="{2FAA8161-EBE4-4A60-BC83-7F4AC311E2FC}" destId="{3319F623-0151-41A4-BF21-0000161FF3D8}" srcOrd="0" destOrd="0" parTransId="{3D1FFAA4-637F-413F-85EC-0210FB55CE52}" sibTransId="{0DE72CB8-57C9-47B9-8BF9-EBA181AD4884}"/>
    <dgm:cxn modelId="{333B5D74-63CD-4C17-859C-91CB32D8E425}" srcId="{97314F7C-28F3-4FC0-A59F-2B49BE67043C}" destId="{2FAA8161-EBE4-4A60-BC83-7F4AC311E2FC}" srcOrd="2" destOrd="0" parTransId="{2ADD928A-3104-4FC9-911D-C54A4135985F}" sibTransId="{B46A89B7-6A5C-4AAB-8458-88D9741C55F8}"/>
    <dgm:cxn modelId="{24FBDB76-25F5-4A45-99C2-1778670A8111}" type="presOf" srcId="{8AAF4E85-B9B3-45F4-9ADB-E7F2229F2582}" destId="{421D1E5F-C4F1-4C68-92EE-FE690ABD9E7A}" srcOrd="1" destOrd="0" presId="urn:microsoft.com/office/officeart/2005/8/layout/venn1"/>
    <dgm:cxn modelId="{47EC859B-807C-4096-B40B-8CB933BDBA7F}" srcId="{2FAA8161-EBE4-4A60-BC83-7F4AC311E2FC}" destId="{B970CBA3-69A1-4462-9A93-10D32CF86177}" srcOrd="1" destOrd="0" parTransId="{C414B960-5F07-440B-A046-4C3E00A44879}" sibTransId="{1766204B-AC3F-4CA8-8BB0-942E766A08B1}"/>
    <dgm:cxn modelId="{520B96A0-BF22-4E1C-878A-D26D6F9FE795}" type="presOf" srcId="{3319F623-0151-41A4-BF21-0000161FF3D8}" destId="{85410191-3043-4C36-A00A-FF3723AAF513}" srcOrd="1" destOrd="1" presId="urn:microsoft.com/office/officeart/2005/8/layout/venn1"/>
    <dgm:cxn modelId="{382375B1-CBFE-4389-B3B3-0CD4FB8A0D87}" type="presOf" srcId="{B970CBA3-69A1-4462-9A93-10D32CF86177}" destId="{B9599D19-3CA6-489A-A1B1-6F381C34EF68}" srcOrd="0" destOrd="2" presId="urn:microsoft.com/office/officeart/2005/8/layout/venn1"/>
    <dgm:cxn modelId="{6C5D80B7-D987-485C-B967-B999867AE1D7}" srcId="{97314F7C-28F3-4FC0-A59F-2B49BE67043C}" destId="{8AAF4E85-B9B3-45F4-9ADB-E7F2229F2582}" srcOrd="0" destOrd="0" parTransId="{78C74CC6-843E-4FDA-9395-5213945AD265}" sibTransId="{BB20DDEA-0901-423A-8921-B7F809B18418}"/>
    <dgm:cxn modelId="{6FE67ED3-334A-4BA0-8BD8-836E01C68D01}" type="presOf" srcId="{3319F623-0151-41A4-BF21-0000161FF3D8}" destId="{B9599D19-3CA6-489A-A1B1-6F381C34EF68}" srcOrd="0" destOrd="1" presId="urn:microsoft.com/office/officeart/2005/8/layout/venn1"/>
    <dgm:cxn modelId="{504CB6E8-AC0D-4115-ADEE-74B4CD917112}" type="presOf" srcId="{E9DEE121-3EDA-4637-9EF4-7F3EADB3A302}" destId="{B9599D19-3CA6-489A-A1B1-6F381C34EF68}" srcOrd="0" destOrd="4" presId="urn:microsoft.com/office/officeart/2005/8/layout/venn1"/>
    <dgm:cxn modelId="{97F5BBEE-C3C3-4AFE-9FF3-FCE9DDDF010C}" type="presOf" srcId="{1937DF02-0763-4C93-9215-42F636C84CAD}" destId="{85410191-3043-4C36-A00A-FF3723AAF513}" srcOrd="1" destOrd="3" presId="urn:microsoft.com/office/officeart/2005/8/layout/venn1"/>
    <dgm:cxn modelId="{80C7EEEF-870F-4E73-8DF0-AFFC39F035EE}" srcId="{97314F7C-28F3-4FC0-A59F-2B49BE67043C}" destId="{02DACEEC-CA62-48EE-BA48-CC75FF922052}" srcOrd="1" destOrd="0" parTransId="{E9955726-53F3-482B-BC80-9E455CA248C1}" sibTransId="{479C0305-CCFF-4210-BA23-3E23295FF593}"/>
    <dgm:cxn modelId="{FE5F15F0-42EA-41E9-B82B-0B70C23A4448}" type="presOf" srcId="{97314F7C-28F3-4FC0-A59F-2B49BE67043C}" destId="{7305950B-0753-4BC3-8695-9CFA01BB05EB}" srcOrd="0" destOrd="0" presId="urn:microsoft.com/office/officeart/2005/8/layout/venn1"/>
    <dgm:cxn modelId="{E2A8C8F5-5A4B-4C48-8C4E-37B797EF163B}" srcId="{2FAA8161-EBE4-4A60-BC83-7F4AC311E2FC}" destId="{E9DEE121-3EDA-4637-9EF4-7F3EADB3A302}" srcOrd="3" destOrd="0" parTransId="{0ADDD9CD-A6CD-4E0F-B022-D397E6FD68B6}" sibTransId="{6D13FA89-CD52-4935-B9CE-3AD06EABB01E}"/>
    <dgm:cxn modelId="{7E197205-96A0-4B79-8D8B-02113B35CE26}" type="presParOf" srcId="{7305950B-0753-4BC3-8695-9CFA01BB05EB}" destId="{E3AABED3-EC87-495B-8AC8-BCC2092E1918}" srcOrd="0" destOrd="0" presId="urn:microsoft.com/office/officeart/2005/8/layout/venn1"/>
    <dgm:cxn modelId="{C485CF13-5FE5-4A5F-8204-A2F697033249}" type="presParOf" srcId="{7305950B-0753-4BC3-8695-9CFA01BB05EB}" destId="{421D1E5F-C4F1-4C68-92EE-FE690ABD9E7A}" srcOrd="1" destOrd="0" presId="urn:microsoft.com/office/officeart/2005/8/layout/venn1"/>
    <dgm:cxn modelId="{994BE9E2-ADDB-4585-9FF6-83D0EDD12473}" type="presParOf" srcId="{7305950B-0753-4BC3-8695-9CFA01BB05EB}" destId="{8FDC8B4D-42FB-4DD7-8F42-6C48F12E5737}" srcOrd="2" destOrd="0" presId="urn:microsoft.com/office/officeart/2005/8/layout/venn1"/>
    <dgm:cxn modelId="{BCD257F4-BFBD-472E-8E03-6EBE9F3C330B}" type="presParOf" srcId="{7305950B-0753-4BC3-8695-9CFA01BB05EB}" destId="{25037E4B-124F-4445-AB5D-700F4AA94651}" srcOrd="3" destOrd="0" presId="urn:microsoft.com/office/officeart/2005/8/layout/venn1"/>
    <dgm:cxn modelId="{B9639B50-A81E-472B-B420-8EDBA421534C}" type="presParOf" srcId="{7305950B-0753-4BC3-8695-9CFA01BB05EB}" destId="{B9599D19-3CA6-489A-A1B1-6F381C34EF68}" srcOrd="4" destOrd="0" presId="urn:microsoft.com/office/officeart/2005/8/layout/venn1"/>
    <dgm:cxn modelId="{5748A81B-8795-4301-8C26-713BB008B314}" type="presParOf" srcId="{7305950B-0753-4BC3-8695-9CFA01BB05EB}" destId="{85410191-3043-4C36-A00A-FF3723AAF51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48F4CD-AB15-1740-AD27-A1CD2115A4F6}"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994B3EEA-4E50-EA45-B35C-A839C370D0C3}">
      <dgm:prSet/>
      <dgm:spPr/>
      <dgm:t>
        <a:bodyPr/>
        <a:lstStyle/>
        <a:p>
          <a:r>
            <a:rPr lang="en-US" dirty="0"/>
            <a:t>Reducing administrative burden/“Patients before Paperwork”</a:t>
          </a:r>
        </a:p>
      </dgm:t>
    </dgm:pt>
    <dgm:pt modelId="{021AA83D-AC1A-2C4A-A612-FDD954880BAD}" type="parTrans" cxnId="{62FBFABE-F9A4-2840-B9C2-C716D6E9FADB}">
      <dgm:prSet/>
      <dgm:spPr/>
      <dgm:t>
        <a:bodyPr/>
        <a:lstStyle/>
        <a:p>
          <a:endParaRPr lang="en-US"/>
        </a:p>
      </dgm:t>
    </dgm:pt>
    <dgm:pt modelId="{C627AF91-63EB-7242-BE07-37A31453D52A}" type="sibTrans" cxnId="{62FBFABE-F9A4-2840-B9C2-C716D6E9FADB}">
      <dgm:prSet/>
      <dgm:spPr/>
      <dgm:t>
        <a:bodyPr/>
        <a:lstStyle/>
        <a:p>
          <a:endParaRPr lang="en-US"/>
        </a:p>
      </dgm:t>
    </dgm:pt>
    <dgm:pt modelId="{5D6195A4-E039-AD49-8E60-4434A2A9B8F5}">
      <dgm:prSet/>
      <dgm:spPr/>
      <dgm:t>
        <a:bodyPr/>
        <a:lstStyle/>
        <a:p>
          <a:r>
            <a:rPr lang="en-US"/>
            <a:t>Compensating physicians, particularly for the value of care they provide</a:t>
          </a:r>
        </a:p>
      </dgm:t>
    </dgm:pt>
    <dgm:pt modelId="{6F7CED79-D693-AB40-8F2C-75918B986208}" type="parTrans" cxnId="{2FFC0E87-44DE-F448-A8EB-2D532D23DC1C}">
      <dgm:prSet/>
      <dgm:spPr/>
      <dgm:t>
        <a:bodyPr/>
        <a:lstStyle/>
        <a:p>
          <a:endParaRPr lang="en-US"/>
        </a:p>
      </dgm:t>
    </dgm:pt>
    <dgm:pt modelId="{D1BD0EF7-48AC-D04A-812E-4FC7AAFE1D92}" type="sibTrans" cxnId="{2FFC0E87-44DE-F448-A8EB-2D532D23DC1C}">
      <dgm:prSet/>
      <dgm:spPr/>
      <dgm:t>
        <a:bodyPr/>
        <a:lstStyle/>
        <a:p>
          <a:endParaRPr lang="en-US"/>
        </a:p>
      </dgm:t>
    </dgm:pt>
    <dgm:pt modelId="{DBB55EFB-A188-B64D-8DF4-B1D662907B95}">
      <dgm:prSet/>
      <dgm:spPr/>
      <dgm:t>
        <a:bodyPr/>
        <a:lstStyle/>
        <a:p>
          <a:r>
            <a:rPr lang="en-US"/>
            <a:t>Supporting programs that strengthen the physician workforce</a:t>
          </a:r>
        </a:p>
      </dgm:t>
    </dgm:pt>
    <dgm:pt modelId="{DEDEC533-AF1E-2449-B3E2-5FC0FCE08BC6}" type="parTrans" cxnId="{2063D296-1CDC-FA41-9D5E-FA46AE0D829E}">
      <dgm:prSet/>
      <dgm:spPr/>
      <dgm:t>
        <a:bodyPr/>
        <a:lstStyle/>
        <a:p>
          <a:endParaRPr lang="en-US"/>
        </a:p>
      </dgm:t>
    </dgm:pt>
    <dgm:pt modelId="{68A2FEBC-9428-4045-A9F7-8C0CE8B07AD6}" type="sibTrans" cxnId="{2063D296-1CDC-FA41-9D5E-FA46AE0D829E}">
      <dgm:prSet/>
      <dgm:spPr/>
      <dgm:t>
        <a:bodyPr/>
        <a:lstStyle/>
        <a:p>
          <a:endParaRPr lang="en-US"/>
        </a:p>
      </dgm:t>
    </dgm:pt>
    <dgm:pt modelId="{F2314EEA-10F1-A247-9199-85475C055082}" type="pres">
      <dgm:prSet presAssocID="{0148F4CD-AB15-1740-AD27-A1CD2115A4F6}" presName="diagram" presStyleCnt="0">
        <dgm:presLayoutVars>
          <dgm:dir/>
          <dgm:resizeHandles val="exact"/>
        </dgm:presLayoutVars>
      </dgm:prSet>
      <dgm:spPr/>
    </dgm:pt>
    <dgm:pt modelId="{7A19FD98-D9D3-7740-9BA4-5AA7C632BDFA}" type="pres">
      <dgm:prSet presAssocID="{994B3EEA-4E50-EA45-B35C-A839C370D0C3}" presName="node" presStyleLbl="node1" presStyleIdx="0" presStyleCnt="3">
        <dgm:presLayoutVars>
          <dgm:bulletEnabled val="1"/>
        </dgm:presLayoutVars>
      </dgm:prSet>
      <dgm:spPr/>
    </dgm:pt>
    <dgm:pt modelId="{88D0B206-13F8-864C-8C82-3F3991AA8E9C}" type="pres">
      <dgm:prSet presAssocID="{C627AF91-63EB-7242-BE07-37A31453D52A}" presName="sibTrans" presStyleCnt="0"/>
      <dgm:spPr/>
    </dgm:pt>
    <dgm:pt modelId="{338CD131-BE5D-8749-9F7F-3378475AC06A}" type="pres">
      <dgm:prSet presAssocID="{5D6195A4-E039-AD49-8E60-4434A2A9B8F5}" presName="node" presStyleLbl="node1" presStyleIdx="1" presStyleCnt="3">
        <dgm:presLayoutVars>
          <dgm:bulletEnabled val="1"/>
        </dgm:presLayoutVars>
      </dgm:prSet>
      <dgm:spPr/>
    </dgm:pt>
    <dgm:pt modelId="{46C1896C-F55B-CA48-844F-EF318CB0E2A6}" type="pres">
      <dgm:prSet presAssocID="{D1BD0EF7-48AC-D04A-812E-4FC7AAFE1D92}" presName="sibTrans" presStyleCnt="0"/>
      <dgm:spPr/>
    </dgm:pt>
    <dgm:pt modelId="{B7EBCA48-B506-D840-807C-9BF23A8BCB5D}" type="pres">
      <dgm:prSet presAssocID="{DBB55EFB-A188-B64D-8DF4-B1D662907B95}" presName="node" presStyleLbl="node1" presStyleIdx="2" presStyleCnt="3">
        <dgm:presLayoutVars>
          <dgm:bulletEnabled val="1"/>
        </dgm:presLayoutVars>
      </dgm:prSet>
      <dgm:spPr/>
    </dgm:pt>
  </dgm:ptLst>
  <dgm:cxnLst>
    <dgm:cxn modelId="{B4953C17-5C81-8E49-BA54-FEAE3DC1E488}" type="presOf" srcId="{994B3EEA-4E50-EA45-B35C-A839C370D0C3}" destId="{7A19FD98-D9D3-7740-9BA4-5AA7C632BDFA}" srcOrd="0" destOrd="0" presId="urn:microsoft.com/office/officeart/2005/8/layout/default"/>
    <dgm:cxn modelId="{2FFC0E87-44DE-F448-A8EB-2D532D23DC1C}" srcId="{0148F4CD-AB15-1740-AD27-A1CD2115A4F6}" destId="{5D6195A4-E039-AD49-8E60-4434A2A9B8F5}" srcOrd="1" destOrd="0" parTransId="{6F7CED79-D693-AB40-8F2C-75918B986208}" sibTransId="{D1BD0EF7-48AC-D04A-812E-4FC7AAFE1D92}"/>
    <dgm:cxn modelId="{2063D296-1CDC-FA41-9D5E-FA46AE0D829E}" srcId="{0148F4CD-AB15-1740-AD27-A1CD2115A4F6}" destId="{DBB55EFB-A188-B64D-8DF4-B1D662907B95}" srcOrd="2" destOrd="0" parTransId="{DEDEC533-AF1E-2449-B3E2-5FC0FCE08BC6}" sibTransId="{68A2FEBC-9428-4045-A9F7-8C0CE8B07AD6}"/>
    <dgm:cxn modelId="{62FBFABE-F9A4-2840-B9C2-C716D6E9FADB}" srcId="{0148F4CD-AB15-1740-AD27-A1CD2115A4F6}" destId="{994B3EEA-4E50-EA45-B35C-A839C370D0C3}" srcOrd="0" destOrd="0" parTransId="{021AA83D-AC1A-2C4A-A612-FDD954880BAD}" sibTransId="{C627AF91-63EB-7242-BE07-37A31453D52A}"/>
    <dgm:cxn modelId="{9265C5C1-BD5E-F54B-B6BD-00F10491667D}" type="presOf" srcId="{5D6195A4-E039-AD49-8E60-4434A2A9B8F5}" destId="{338CD131-BE5D-8749-9F7F-3378475AC06A}" srcOrd="0" destOrd="0" presId="urn:microsoft.com/office/officeart/2005/8/layout/default"/>
    <dgm:cxn modelId="{396404D7-6B39-AE46-8E86-A72B4973FB3A}" type="presOf" srcId="{0148F4CD-AB15-1740-AD27-A1CD2115A4F6}" destId="{F2314EEA-10F1-A247-9199-85475C055082}" srcOrd="0" destOrd="0" presId="urn:microsoft.com/office/officeart/2005/8/layout/default"/>
    <dgm:cxn modelId="{232A0CE0-996E-9644-A665-7F4236F5EC9C}" type="presOf" srcId="{DBB55EFB-A188-B64D-8DF4-B1D662907B95}" destId="{B7EBCA48-B506-D840-807C-9BF23A8BCB5D}" srcOrd="0" destOrd="0" presId="urn:microsoft.com/office/officeart/2005/8/layout/default"/>
    <dgm:cxn modelId="{4FDDAAEC-1F28-BD4B-8DA3-3CECAB8B20FE}" type="presParOf" srcId="{F2314EEA-10F1-A247-9199-85475C055082}" destId="{7A19FD98-D9D3-7740-9BA4-5AA7C632BDFA}" srcOrd="0" destOrd="0" presId="urn:microsoft.com/office/officeart/2005/8/layout/default"/>
    <dgm:cxn modelId="{D12927E3-EF6D-BB4D-A400-C93DBA372E52}" type="presParOf" srcId="{F2314EEA-10F1-A247-9199-85475C055082}" destId="{88D0B206-13F8-864C-8C82-3F3991AA8E9C}" srcOrd="1" destOrd="0" presId="urn:microsoft.com/office/officeart/2005/8/layout/default"/>
    <dgm:cxn modelId="{4646F527-016B-CC46-B770-9679C6519FF9}" type="presParOf" srcId="{F2314EEA-10F1-A247-9199-85475C055082}" destId="{338CD131-BE5D-8749-9F7F-3378475AC06A}" srcOrd="2" destOrd="0" presId="urn:microsoft.com/office/officeart/2005/8/layout/default"/>
    <dgm:cxn modelId="{134B9C1D-CE7A-904F-9409-D2B3D6F4C3D9}" type="presParOf" srcId="{F2314EEA-10F1-A247-9199-85475C055082}" destId="{46C1896C-F55B-CA48-844F-EF318CB0E2A6}" srcOrd="3" destOrd="0" presId="urn:microsoft.com/office/officeart/2005/8/layout/default"/>
    <dgm:cxn modelId="{1C7DC518-D9CF-B643-AC3A-8D0DC3BD4C7E}" type="presParOf" srcId="{F2314EEA-10F1-A247-9199-85475C055082}" destId="{B7EBCA48-B506-D840-807C-9BF23A8BCB5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DA5B47-F03A-48C3-A803-6FB372A333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137902-B311-4BF5-B105-F52C3DC7E3CC}">
      <dgm:prSet/>
      <dgm:spPr/>
      <dgm:t>
        <a:bodyPr/>
        <a:lstStyle/>
        <a:p>
          <a:r>
            <a:rPr lang="en-US" b="1" dirty="0"/>
            <a:t>Support The Safe Step Act </a:t>
          </a:r>
          <a:r>
            <a:rPr lang="en-US" dirty="0"/>
            <a:t>(</a:t>
          </a:r>
          <a:r>
            <a:rPr lang="en-US" b="1" dirty="0"/>
            <a:t>H.R.2630/S. 652)</a:t>
          </a:r>
          <a:endParaRPr lang="en-US" dirty="0"/>
        </a:p>
      </dgm:t>
    </dgm:pt>
    <dgm:pt modelId="{9CD57259-C1BE-4806-8DE4-26E07861781B}" type="parTrans" cxnId="{DE5372E6-B771-4DB9-ABE5-B0574DB65247}">
      <dgm:prSet/>
      <dgm:spPr/>
      <dgm:t>
        <a:bodyPr/>
        <a:lstStyle/>
        <a:p>
          <a:endParaRPr lang="en-US"/>
        </a:p>
      </dgm:t>
    </dgm:pt>
    <dgm:pt modelId="{9878DED5-D989-4BC8-BEF8-5F62CF256FEE}" type="sibTrans" cxnId="{DE5372E6-B771-4DB9-ABE5-B0574DB65247}">
      <dgm:prSet/>
      <dgm:spPr/>
      <dgm:t>
        <a:bodyPr/>
        <a:lstStyle/>
        <a:p>
          <a:endParaRPr lang="en-US"/>
        </a:p>
      </dgm:t>
    </dgm:pt>
    <dgm:pt modelId="{566F4EEA-7C7C-45F4-914F-300A18D43FC3}">
      <dgm:prSet/>
      <dgm:spPr/>
      <dgm:t>
        <a:bodyPr/>
        <a:lstStyle/>
        <a:p>
          <a:r>
            <a:rPr lang="en-US"/>
            <a:t>The patient already tried and failed on the required drug. </a:t>
          </a:r>
        </a:p>
      </dgm:t>
    </dgm:pt>
    <dgm:pt modelId="{1800F8E6-76C5-4A15-8509-C45C620BB7F7}" type="parTrans" cxnId="{5CACACD9-4138-4BEE-AD78-878F2492E4F2}">
      <dgm:prSet/>
      <dgm:spPr/>
      <dgm:t>
        <a:bodyPr/>
        <a:lstStyle/>
        <a:p>
          <a:endParaRPr lang="en-US"/>
        </a:p>
      </dgm:t>
    </dgm:pt>
    <dgm:pt modelId="{7AD599D7-59C9-49F1-8CE3-4C8E5BCFFD02}" type="sibTrans" cxnId="{5CACACD9-4138-4BEE-AD78-878F2492E4F2}">
      <dgm:prSet/>
      <dgm:spPr/>
      <dgm:t>
        <a:bodyPr/>
        <a:lstStyle/>
        <a:p>
          <a:endParaRPr lang="en-US"/>
        </a:p>
      </dgm:t>
    </dgm:pt>
    <dgm:pt modelId="{88F7F49A-8295-4EE2-BB04-CB52E2C71A52}">
      <dgm:prSet/>
      <dgm:spPr/>
      <dgm:t>
        <a:bodyPr/>
        <a:lstStyle/>
        <a:p>
          <a:r>
            <a:rPr lang="en-US"/>
            <a:t>The delayed treatment will cause irreversible consequences and negatively affect the patient’s medication. </a:t>
          </a:r>
        </a:p>
      </dgm:t>
    </dgm:pt>
    <dgm:pt modelId="{88C4BC77-6FF1-4C8D-8867-3620BB35185C}" type="parTrans" cxnId="{D00B53A3-BF2A-4C7B-ADD1-C34129AA4D83}">
      <dgm:prSet/>
      <dgm:spPr/>
      <dgm:t>
        <a:bodyPr/>
        <a:lstStyle/>
        <a:p>
          <a:endParaRPr lang="en-US"/>
        </a:p>
      </dgm:t>
    </dgm:pt>
    <dgm:pt modelId="{C98C5987-E8AD-4096-BA73-C601814DFD15}" type="sibTrans" cxnId="{D00B53A3-BF2A-4C7B-ADD1-C34129AA4D83}">
      <dgm:prSet/>
      <dgm:spPr/>
      <dgm:t>
        <a:bodyPr/>
        <a:lstStyle/>
        <a:p>
          <a:endParaRPr lang="en-US"/>
        </a:p>
      </dgm:t>
    </dgm:pt>
    <dgm:pt modelId="{A6479B14-08EF-471B-930C-111616BA5943}">
      <dgm:prSet/>
      <dgm:spPr/>
      <dgm:t>
        <a:bodyPr/>
        <a:lstStyle/>
        <a:p>
          <a:r>
            <a:rPr lang="en-US" dirty="0"/>
            <a:t>The prescription drug to which the health plan is requiring the patient to “fail first” on will cause harm to the patient. </a:t>
          </a:r>
        </a:p>
      </dgm:t>
    </dgm:pt>
    <dgm:pt modelId="{402E4A92-F4A5-4D4E-BC58-034915173B44}" type="parTrans" cxnId="{EEE3069F-3005-4694-8070-63ECA07E7301}">
      <dgm:prSet/>
      <dgm:spPr/>
      <dgm:t>
        <a:bodyPr/>
        <a:lstStyle/>
        <a:p>
          <a:endParaRPr lang="en-US"/>
        </a:p>
      </dgm:t>
    </dgm:pt>
    <dgm:pt modelId="{366DD82C-08ED-4F8A-A1A2-1DA908542420}" type="sibTrans" cxnId="{EEE3069F-3005-4694-8070-63ECA07E7301}">
      <dgm:prSet/>
      <dgm:spPr/>
      <dgm:t>
        <a:bodyPr/>
        <a:lstStyle/>
        <a:p>
          <a:endParaRPr lang="en-US"/>
        </a:p>
      </dgm:t>
    </dgm:pt>
    <dgm:pt modelId="{191BE6B7-1689-4A72-BAD6-D64BDDB52F44}">
      <dgm:prSet/>
      <dgm:spPr/>
      <dgm:t>
        <a:bodyPr/>
        <a:lstStyle/>
        <a:p>
          <a:r>
            <a:rPr lang="en-US"/>
            <a:t>The required drug will prevent a patient from working or fulfilling activities of daily living. </a:t>
          </a:r>
        </a:p>
      </dgm:t>
    </dgm:pt>
    <dgm:pt modelId="{19D9C4C6-BFA9-4FA0-AF8A-414BC50E6F01}" type="parTrans" cxnId="{D97C1193-7DBB-449E-A903-15DC068990C4}">
      <dgm:prSet/>
      <dgm:spPr/>
      <dgm:t>
        <a:bodyPr/>
        <a:lstStyle/>
        <a:p>
          <a:endParaRPr lang="en-US"/>
        </a:p>
      </dgm:t>
    </dgm:pt>
    <dgm:pt modelId="{CD357577-60EC-44BB-A8B2-0E1A01DCA122}" type="sibTrans" cxnId="{D97C1193-7DBB-449E-A903-15DC068990C4}">
      <dgm:prSet/>
      <dgm:spPr/>
      <dgm:t>
        <a:bodyPr/>
        <a:lstStyle/>
        <a:p>
          <a:endParaRPr lang="en-US"/>
        </a:p>
      </dgm:t>
    </dgm:pt>
    <dgm:pt modelId="{20A9EE1F-0F2F-429E-8213-F4A0A7972685}">
      <dgm:prSet/>
      <dgm:spPr/>
      <dgm:t>
        <a:bodyPr/>
        <a:lstStyle/>
        <a:p>
          <a:r>
            <a:rPr lang="en-US"/>
            <a:t>The patient is stable on their current medication.</a:t>
          </a:r>
        </a:p>
      </dgm:t>
    </dgm:pt>
    <dgm:pt modelId="{66095E97-D986-4F6A-9FCB-E731A66E492A}" type="parTrans" cxnId="{C121F029-B03E-4505-94A9-D826D8098DFC}">
      <dgm:prSet/>
      <dgm:spPr/>
      <dgm:t>
        <a:bodyPr/>
        <a:lstStyle/>
        <a:p>
          <a:endParaRPr lang="en-US"/>
        </a:p>
      </dgm:t>
    </dgm:pt>
    <dgm:pt modelId="{01D814E6-0FDA-494C-B9CF-791A42E13723}" type="sibTrans" cxnId="{C121F029-B03E-4505-94A9-D826D8098DFC}">
      <dgm:prSet/>
      <dgm:spPr/>
      <dgm:t>
        <a:bodyPr/>
        <a:lstStyle/>
        <a:p>
          <a:endParaRPr lang="en-US"/>
        </a:p>
      </dgm:t>
    </dgm:pt>
    <dgm:pt modelId="{B82BFA28-1AF3-4779-A2EE-F8053DC08583}">
      <dgm:prSet/>
      <dgm:spPr/>
      <dgm:t>
        <a:bodyPr/>
        <a:lstStyle/>
        <a:p>
          <a:r>
            <a:rPr lang="en-US" b="0" dirty="0"/>
            <a:t>P</a:t>
          </a:r>
          <a:r>
            <a:rPr lang="en-US" dirty="0"/>
            <a:t>rovides five exceptions to fail first protocols and requires that a group health plan grant an exemption if an application clearly demonstrates any of the following: </a:t>
          </a:r>
        </a:p>
      </dgm:t>
    </dgm:pt>
    <dgm:pt modelId="{3E5D789B-AD26-4695-9FE3-659651A392B8}" type="parTrans" cxnId="{799AD3A9-7E26-4660-B352-B046F1A034C6}">
      <dgm:prSet/>
      <dgm:spPr/>
      <dgm:t>
        <a:bodyPr/>
        <a:lstStyle/>
        <a:p>
          <a:endParaRPr lang="en-US"/>
        </a:p>
      </dgm:t>
    </dgm:pt>
    <dgm:pt modelId="{E45CC2DE-7D30-404B-9D07-2A7E9A5126DB}" type="sibTrans" cxnId="{799AD3A9-7E26-4660-B352-B046F1A034C6}">
      <dgm:prSet/>
      <dgm:spPr/>
      <dgm:t>
        <a:bodyPr/>
        <a:lstStyle/>
        <a:p>
          <a:endParaRPr lang="en-US"/>
        </a:p>
      </dgm:t>
    </dgm:pt>
    <dgm:pt modelId="{E33E0235-BF1E-4095-8ADE-1D4A444B54E0}" type="pres">
      <dgm:prSet presAssocID="{DEDA5B47-F03A-48C3-A803-6FB372A333F6}" presName="linear" presStyleCnt="0">
        <dgm:presLayoutVars>
          <dgm:animLvl val="lvl"/>
          <dgm:resizeHandles val="exact"/>
        </dgm:presLayoutVars>
      </dgm:prSet>
      <dgm:spPr/>
    </dgm:pt>
    <dgm:pt modelId="{A204472C-6C3D-4C8F-A318-2D4C4008C567}" type="pres">
      <dgm:prSet presAssocID="{8C137902-B311-4BF5-B105-F52C3DC7E3CC}" presName="parentText" presStyleLbl="node1" presStyleIdx="0" presStyleCnt="2">
        <dgm:presLayoutVars>
          <dgm:chMax val="0"/>
          <dgm:bulletEnabled val="1"/>
        </dgm:presLayoutVars>
      </dgm:prSet>
      <dgm:spPr/>
    </dgm:pt>
    <dgm:pt modelId="{259B8443-15FC-4BE6-85F0-348A43AC4226}" type="pres">
      <dgm:prSet presAssocID="{9878DED5-D989-4BC8-BEF8-5F62CF256FEE}" presName="spacer" presStyleCnt="0"/>
      <dgm:spPr/>
    </dgm:pt>
    <dgm:pt modelId="{C9583197-F94D-4EED-8A57-4116DE5017CD}" type="pres">
      <dgm:prSet presAssocID="{B82BFA28-1AF3-4779-A2EE-F8053DC08583}" presName="parentText" presStyleLbl="node1" presStyleIdx="1" presStyleCnt="2">
        <dgm:presLayoutVars>
          <dgm:chMax val="0"/>
          <dgm:bulletEnabled val="1"/>
        </dgm:presLayoutVars>
      </dgm:prSet>
      <dgm:spPr/>
    </dgm:pt>
    <dgm:pt modelId="{675C51BB-14B3-40ED-9765-109E3ACF2D49}" type="pres">
      <dgm:prSet presAssocID="{B82BFA28-1AF3-4779-A2EE-F8053DC08583}" presName="childText" presStyleLbl="revTx" presStyleIdx="0" presStyleCnt="1">
        <dgm:presLayoutVars>
          <dgm:bulletEnabled val="1"/>
        </dgm:presLayoutVars>
      </dgm:prSet>
      <dgm:spPr/>
    </dgm:pt>
  </dgm:ptLst>
  <dgm:cxnLst>
    <dgm:cxn modelId="{C121F029-B03E-4505-94A9-D826D8098DFC}" srcId="{B82BFA28-1AF3-4779-A2EE-F8053DC08583}" destId="{20A9EE1F-0F2F-429E-8213-F4A0A7972685}" srcOrd="4" destOrd="0" parTransId="{66095E97-D986-4F6A-9FCB-E731A66E492A}" sibTransId="{01D814E6-0FDA-494C-B9CF-791A42E13723}"/>
    <dgm:cxn modelId="{D9852536-827D-4104-B0E8-B5454FA89E61}" type="presOf" srcId="{B82BFA28-1AF3-4779-A2EE-F8053DC08583}" destId="{C9583197-F94D-4EED-8A57-4116DE5017CD}" srcOrd="0" destOrd="0" presId="urn:microsoft.com/office/officeart/2005/8/layout/vList2"/>
    <dgm:cxn modelId="{A5CB3843-A4E9-4A80-9AEC-0CA0C66FC590}" type="presOf" srcId="{DEDA5B47-F03A-48C3-A803-6FB372A333F6}" destId="{E33E0235-BF1E-4095-8ADE-1D4A444B54E0}" srcOrd="0" destOrd="0" presId="urn:microsoft.com/office/officeart/2005/8/layout/vList2"/>
    <dgm:cxn modelId="{4C0B3C60-F6FA-4408-9843-4C9C91B66178}" type="presOf" srcId="{20A9EE1F-0F2F-429E-8213-F4A0A7972685}" destId="{675C51BB-14B3-40ED-9765-109E3ACF2D49}" srcOrd="0" destOrd="4" presId="urn:microsoft.com/office/officeart/2005/8/layout/vList2"/>
    <dgm:cxn modelId="{A007777B-4F00-4861-ADC0-7EA7FB0E5DFE}" type="presOf" srcId="{191BE6B7-1689-4A72-BAD6-D64BDDB52F44}" destId="{675C51BB-14B3-40ED-9765-109E3ACF2D49}" srcOrd="0" destOrd="3" presId="urn:microsoft.com/office/officeart/2005/8/layout/vList2"/>
    <dgm:cxn modelId="{FCF52682-C428-4954-8D5B-0860E1438CC0}" type="presOf" srcId="{8C137902-B311-4BF5-B105-F52C3DC7E3CC}" destId="{A204472C-6C3D-4C8F-A318-2D4C4008C567}" srcOrd="0" destOrd="0" presId="urn:microsoft.com/office/officeart/2005/8/layout/vList2"/>
    <dgm:cxn modelId="{D97C1193-7DBB-449E-A903-15DC068990C4}" srcId="{B82BFA28-1AF3-4779-A2EE-F8053DC08583}" destId="{191BE6B7-1689-4A72-BAD6-D64BDDB52F44}" srcOrd="3" destOrd="0" parTransId="{19D9C4C6-BFA9-4FA0-AF8A-414BC50E6F01}" sibTransId="{CD357577-60EC-44BB-A8B2-0E1A01DCA122}"/>
    <dgm:cxn modelId="{EEE3069F-3005-4694-8070-63ECA07E7301}" srcId="{B82BFA28-1AF3-4779-A2EE-F8053DC08583}" destId="{A6479B14-08EF-471B-930C-111616BA5943}" srcOrd="2" destOrd="0" parTransId="{402E4A92-F4A5-4D4E-BC58-034915173B44}" sibTransId="{366DD82C-08ED-4F8A-A1A2-1DA908542420}"/>
    <dgm:cxn modelId="{D00B53A3-BF2A-4C7B-ADD1-C34129AA4D83}" srcId="{B82BFA28-1AF3-4779-A2EE-F8053DC08583}" destId="{88F7F49A-8295-4EE2-BB04-CB52E2C71A52}" srcOrd="1" destOrd="0" parTransId="{88C4BC77-6FF1-4C8D-8867-3620BB35185C}" sibTransId="{C98C5987-E8AD-4096-BA73-C601814DFD15}"/>
    <dgm:cxn modelId="{799AD3A9-7E26-4660-B352-B046F1A034C6}" srcId="{DEDA5B47-F03A-48C3-A803-6FB372A333F6}" destId="{B82BFA28-1AF3-4779-A2EE-F8053DC08583}" srcOrd="1" destOrd="0" parTransId="{3E5D789B-AD26-4695-9FE3-659651A392B8}" sibTransId="{E45CC2DE-7D30-404B-9D07-2A7E9A5126DB}"/>
    <dgm:cxn modelId="{9E0F61C2-29BD-46B3-AD18-09C42A4039A9}" type="presOf" srcId="{566F4EEA-7C7C-45F4-914F-300A18D43FC3}" destId="{675C51BB-14B3-40ED-9765-109E3ACF2D49}" srcOrd="0" destOrd="0" presId="urn:microsoft.com/office/officeart/2005/8/layout/vList2"/>
    <dgm:cxn modelId="{12B9C2C9-7F60-42BB-BECD-1602E27A48E7}" type="presOf" srcId="{A6479B14-08EF-471B-930C-111616BA5943}" destId="{675C51BB-14B3-40ED-9765-109E3ACF2D49}" srcOrd="0" destOrd="2" presId="urn:microsoft.com/office/officeart/2005/8/layout/vList2"/>
    <dgm:cxn modelId="{5CACACD9-4138-4BEE-AD78-878F2492E4F2}" srcId="{B82BFA28-1AF3-4779-A2EE-F8053DC08583}" destId="{566F4EEA-7C7C-45F4-914F-300A18D43FC3}" srcOrd="0" destOrd="0" parTransId="{1800F8E6-76C5-4A15-8509-C45C620BB7F7}" sibTransId="{7AD599D7-59C9-49F1-8CE3-4C8E5BCFFD02}"/>
    <dgm:cxn modelId="{DE5372E6-B771-4DB9-ABE5-B0574DB65247}" srcId="{DEDA5B47-F03A-48C3-A803-6FB372A333F6}" destId="{8C137902-B311-4BF5-B105-F52C3DC7E3CC}" srcOrd="0" destOrd="0" parTransId="{9CD57259-C1BE-4806-8DE4-26E07861781B}" sibTransId="{9878DED5-D989-4BC8-BEF8-5F62CF256FEE}"/>
    <dgm:cxn modelId="{D66716F7-AA64-492A-ACE6-98875FF184B2}" type="presOf" srcId="{88F7F49A-8295-4EE2-BB04-CB52E2C71A52}" destId="{675C51BB-14B3-40ED-9765-109E3ACF2D49}" srcOrd="0" destOrd="1" presId="urn:microsoft.com/office/officeart/2005/8/layout/vList2"/>
    <dgm:cxn modelId="{53DDD8DE-2FDF-436D-BFD9-EFD9AF306BAC}" type="presParOf" srcId="{E33E0235-BF1E-4095-8ADE-1D4A444B54E0}" destId="{A204472C-6C3D-4C8F-A318-2D4C4008C567}" srcOrd="0" destOrd="0" presId="urn:microsoft.com/office/officeart/2005/8/layout/vList2"/>
    <dgm:cxn modelId="{733508C5-03E3-4835-96D4-5AEC6D61B291}" type="presParOf" srcId="{E33E0235-BF1E-4095-8ADE-1D4A444B54E0}" destId="{259B8443-15FC-4BE6-85F0-348A43AC4226}" srcOrd="1" destOrd="0" presId="urn:microsoft.com/office/officeart/2005/8/layout/vList2"/>
    <dgm:cxn modelId="{F47FFA6A-2A97-49D4-868A-EAEB8CB7900D}" type="presParOf" srcId="{E33E0235-BF1E-4095-8ADE-1D4A444B54E0}" destId="{C9583197-F94D-4EED-8A57-4116DE5017CD}" srcOrd="2" destOrd="0" presId="urn:microsoft.com/office/officeart/2005/8/layout/vList2"/>
    <dgm:cxn modelId="{5F1A448C-6D50-4545-9E90-96F969658BC3}" type="presParOf" srcId="{E33E0235-BF1E-4095-8ADE-1D4A444B54E0}" destId="{675C51BB-14B3-40ED-9765-109E3ACF2D4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948DE8-8BB2-44FD-B654-0105D8E9CF1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9433580-2189-47EC-90FA-2503DEFA4DDA}">
      <dgm:prSet/>
      <dgm:spPr/>
      <dgm:t>
        <a:bodyPr/>
        <a:lstStyle/>
        <a:p>
          <a:r>
            <a:rPr lang="en-US" b="1" dirty="0"/>
            <a:t>ACP policy: </a:t>
          </a:r>
          <a:endParaRPr lang="en-US" dirty="0"/>
        </a:p>
      </dgm:t>
    </dgm:pt>
    <dgm:pt modelId="{545F1307-6089-44BE-85F8-318AB14AC394}" type="parTrans" cxnId="{E52F80E2-B0DC-497D-A8BE-E97AB2925802}">
      <dgm:prSet/>
      <dgm:spPr/>
      <dgm:t>
        <a:bodyPr/>
        <a:lstStyle/>
        <a:p>
          <a:endParaRPr lang="en-US"/>
        </a:p>
      </dgm:t>
    </dgm:pt>
    <dgm:pt modelId="{B00417C1-2CD1-44EA-90EE-C588F68BCCFF}" type="sibTrans" cxnId="{E52F80E2-B0DC-497D-A8BE-E97AB2925802}">
      <dgm:prSet/>
      <dgm:spPr/>
      <dgm:t>
        <a:bodyPr/>
        <a:lstStyle/>
        <a:p>
          <a:endParaRPr lang="en-US"/>
        </a:p>
      </dgm:t>
    </dgm:pt>
    <dgm:pt modelId="{9DEF67B4-C992-4B19-A937-9EB55B2A1C76}">
      <dgm:prSet/>
      <dgm:spPr/>
      <dgm:t>
        <a:bodyPr/>
        <a:lstStyle/>
        <a:p>
          <a:r>
            <a:rPr lang="en-US" dirty="0"/>
            <a:t>All step therapy and medication switching policies should aim to minimize care disruption, harm, side effects, and risks to the patient. </a:t>
          </a:r>
        </a:p>
      </dgm:t>
    </dgm:pt>
    <dgm:pt modelId="{D661D8E1-212B-45EA-BB35-B936A47F08FA}" type="parTrans" cxnId="{40A1A050-54EC-43C0-B2E2-A997B8954003}">
      <dgm:prSet/>
      <dgm:spPr/>
      <dgm:t>
        <a:bodyPr/>
        <a:lstStyle/>
        <a:p>
          <a:endParaRPr lang="en-US"/>
        </a:p>
      </dgm:t>
    </dgm:pt>
    <dgm:pt modelId="{511700F1-DDF1-43BA-8F46-38F1C2AE70D8}" type="sibTrans" cxnId="{40A1A050-54EC-43C0-B2E2-A997B8954003}">
      <dgm:prSet/>
      <dgm:spPr/>
      <dgm:t>
        <a:bodyPr/>
        <a:lstStyle/>
        <a:p>
          <a:endParaRPr lang="en-US"/>
        </a:p>
      </dgm:t>
    </dgm:pt>
    <dgm:pt modelId="{FCC253E1-4912-4D6A-AD5D-C647A6553A80}">
      <dgm:prSet/>
      <dgm:spPr/>
      <dgm:t>
        <a:bodyPr/>
        <a:lstStyle/>
        <a:p>
          <a:r>
            <a:rPr lang="en-US" dirty="0"/>
            <a:t>All step therapy and nonmedical drug switching policies should be designed with patients at the center, taking into account unique needs and preferences. </a:t>
          </a:r>
        </a:p>
      </dgm:t>
    </dgm:pt>
    <dgm:pt modelId="{38644839-E125-4F3C-AF02-7E1AB7340B9F}" type="parTrans" cxnId="{55216832-05B7-48F4-AB7A-3C40FE77B857}">
      <dgm:prSet/>
      <dgm:spPr/>
      <dgm:t>
        <a:bodyPr/>
        <a:lstStyle/>
        <a:p>
          <a:endParaRPr lang="en-US"/>
        </a:p>
      </dgm:t>
    </dgm:pt>
    <dgm:pt modelId="{13AC19D7-6586-4499-9EAD-B7864AC3F57E}" type="sibTrans" cxnId="{55216832-05B7-48F4-AB7A-3C40FE77B857}">
      <dgm:prSet/>
      <dgm:spPr/>
      <dgm:t>
        <a:bodyPr/>
        <a:lstStyle/>
        <a:p>
          <a:endParaRPr lang="en-US"/>
        </a:p>
      </dgm:t>
    </dgm:pt>
    <dgm:pt modelId="{9452EF76-1A28-4585-BA98-5C30307C4531}">
      <dgm:prSet/>
      <dgm:spPr/>
      <dgm:t>
        <a:bodyPr/>
        <a:lstStyle/>
        <a:p>
          <a:r>
            <a:rPr lang="en-US" dirty="0"/>
            <a:t>All step therapy and nonmedical drug switching protocols should be designed with input from physicians and pharmacists; feature transparent, minimally burdensome processes that consider the expertise of a patient’s physician; and include a timely appeals process.</a:t>
          </a:r>
        </a:p>
      </dgm:t>
    </dgm:pt>
    <dgm:pt modelId="{693A7348-7562-4218-981B-CB0F1F170C5D}" type="parTrans" cxnId="{170EA345-3A26-4F8C-B8C9-6D3034B79AD7}">
      <dgm:prSet/>
      <dgm:spPr/>
      <dgm:t>
        <a:bodyPr/>
        <a:lstStyle/>
        <a:p>
          <a:endParaRPr lang="en-US"/>
        </a:p>
      </dgm:t>
    </dgm:pt>
    <dgm:pt modelId="{3F17A314-16D7-4669-9C92-36FC05AF1D0C}" type="sibTrans" cxnId="{170EA345-3A26-4F8C-B8C9-6D3034B79AD7}">
      <dgm:prSet/>
      <dgm:spPr/>
      <dgm:t>
        <a:bodyPr/>
        <a:lstStyle/>
        <a:p>
          <a:endParaRPr lang="en-US"/>
        </a:p>
      </dgm:t>
    </dgm:pt>
    <dgm:pt modelId="{4A97D969-5FC6-4F83-B461-CA0569414DC8}" type="pres">
      <dgm:prSet presAssocID="{A7948DE8-8BB2-44FD-B654-0105D8E9CF1B}" presName="linear" presStyleCnt="0">
        <dgm:presLayoutVars>
          <dgm:animLvl val="lvl"/>
          <dgm:resizeHandles val="exact"/>
        </dgm:presLayoutVars>
      </dgm:prSet>
      <dgm:spPr/>
    </dgm:pt>
    <dgm:pt modelId="{56FCACEF-6766-4722-B23B-38645314E962}" type="pres">
      <dgm:prSet presAssocID="{A9433580-2189-47EC-90FA-2503DEFA4DDA}" presName="parentText" presStyleLbl="node1" presStyleIdx="0" presStyleCnt="1">
        <dgm:presLayoutVars>
          <dgm:chMax val="0"/>
          <dgm:bulletEnabled val="1"/>
        </dgm:presLayoutVars>
      </dgm:prSet>
      <dgm:spPr/>
    </dgm:pt>
    <dgm:pt modelId="{112FBF38-9B38-4778-B1B1-04F21117964B}" type="pres">
      <dgm:prSet presAssocID="{A9433580-2189-47EC-90FA-2503DEFA4DDA}" presName="childText" presStyleLbl="revTx" presStyleIdx="0" presStyleCnt="1" custScaleX="71884" custLinFactNeighborX="-13624">
        <dgm:presLayoutVars>
          <dgm:bulletEnabled val="1"/>
        </dgm:presLayoutVars>
      </dgm:prSet>
      <dgm:spPr/>
    </dgm:pt>
  </dgm:ptLst>
  <dgm:cxnLst>
    <dgm:cxn modelId="{9DA3FD1A-8646-4D37-ADB0-DD8375C4B49A}" type="presOf" srcId="{FCC253E1-4912-4D6A-AD5D-C647A6553A80}" destId="{112FBF38-9B38-4778-B1B1-04F21117964B}" srcOrd="0" destOrd="1" presId="urn:microsoft.com/office/officeart/2005/8/layout/vList2"/>
    <dgm:cxn modelId="{55216832-05B7-48F4-AB7A-3C40FE77B857}" srcId="{A9433580-2189-47EC-90FA-2503DEFA4DDA}" destId="{FCC253E1-4912-4D6A-AD5D-C647A6553A80}" srcOrd="1" destOrd="0" parTransId="{38644839-E125-4F3C-AF02-7E1AB7340B9F}" sibTransId="{13AC19D7-6586-4499-9EAD-B7864AC3F57E}"/>
    <dgm:cxn modelId="{4D348B37-7EB1-43E0-8CE4-14649455B311}" type="presOf" srcId="{A7948DE8-8BB2-44FD-B654-0105D8E9CF1B}" destId="{4A97D969-5FC6-4F83-B461-CA0569414DC8}" srcOrd="0" destOrd="0" presId="urn:microsoft.com/office/officeart/2005/8/layout/vList2"/>
    <dgm:cxn modelId="{3F54A43A-CFD8-4E66-95F6-8463308954DC}" type="presOf" srcId="{A9433580-2189-47EC-90FA-2503DEFA4DDA}" destId="{56FCACEF-6766-4722-B23B-38645314E962}" srcOrd="0" destOrd="0" presId="urn:microsoft.com/office/officeart/2005/8/layout/vList2"/>
    <dgm:cxn modelId="{170EA345-3A26-4F8C-B8C9-6D3034B79AD7}" srcId="{A9433580-2189-47EC-90FA-2503DEFA4DDA}" destId="{9452EF76-1A28-4585-BA98-5C30307C4531}" srcOrd="2" destOrd="0" parTransId="{693A7348-7562-4218-981B-CB0F1F170C5D}" sibTransId="{3F17A314-16D7-4669-9C92-36FC05AF1D0C}"/>
    <dgm:cxn modelId="{40A1A050-54EC-43C0-B2E2-A997B8954003}" srcId="{A9433580-2189-47EC-90FA-2503DEFA4DDA}" destId="{9DEF67B4-C992-4B19-A937-9EB55B2A1C76}" srcOrd="0" destOrd="0" parTransId="{D661D8E1-212B-45EA-BB35-B936A47F08FA}" sibTransId="{511700F1-DDF1-43BA-8F46-38F1C2AE70D8}"/>
    <dgm:cxn modelId="{9EA4A89C-3CE4-492D-B29F-71CFC326E7E7}" type="presOf" srcId="{9452EF76-1A28-4585-BA98-5C30307C4531}" destId="{112FBF38-9B38-4778-B1B1-04F21117964B}" srcOrd="0" destOrd="2" presId="urn:microsoft.com/office/officeart/2005/8/layout/vList2"/>
    <dgm:cxn modelId="{B031F9CE-F094-4003-831C-9A56C7246B61}" type="presOf" srcId="{9DEF67B4-C992-4B19-A937-9EB55B2A1C76}" destId="{112FBF38-9B38-4778-B1B1-04F21117964B}" srcOrd="0" destOrd="0" presId="urn:microsoft.com/office/officeart/2005/8/layout/vList2"/>
    <dgm:cxn modelId="{E52F80E2-B0DC-497D-A8BE-E97AB2925802}" srcId="{A7948DE8-8BB2-44FD-B654-0105D8E9CF1B}" destId="{A9433580-2189-47EC-90FA-2503DEFA4DDA}" srcOrd="0" destOrd="0" parTransId="{545F1307-6089-44BE-85F8-318AB14AC394}" sibTransId="{B00417C1-2CD1-44EA-90EE-C588F68BCCFF}"/>
    <dgm:cxn modelId="{32108802-FA3B-4F8E-BDC0-8668C5787279}" type="presParOf" srcId="{4A97D969-5FC6-4F83-B461-CA0569414DC8}" destId="{56FCACEF-6766-4722-B23B-38645314E962}" srcOrd="0" destOrd="0" presId="urn:microsoft.com/office/officeart/2005/8/layout/vList2"/>
    <dgm:cxn modelId="{9C601C87-B811-4010-B1DA-D5923CADD027}" type="presParOf" srcId="{4A97D969-5FC6-4F83-B461-CA0569414DC8}" destId="{112FBF38-9B38-4778-B1B1-04F21117964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33FEA8-01A5-7445-9EF5-6A9556DE19C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AEFA9953-330D-CA43-9D43-AED8DF8F8D1D}">
      <dgm:prSet/>
      <dgm:spPr/>
      <dgm:t>
        <a:bodyPr/>
        <a:lstStyle/>
        <a:p>
          <a:r>
            <a:rPr lang="en-US" b="0" i="0"/>
            <a:t>In May 2023, the Safe Step Act was passed through the Senate Health, Education, Labor, and Pensions (HELP) Committee as an amendment to the Pharmacy Benefit Manager Reform Act. </a:t>
          </a:r>
          <a:endParaRPr lang="en-US"/>
        </a:p>
      </dgm:t>
    </dgm:pt>
    <dgm:pt modelId="{1DE697EB-B1DB-C24E-92AE-EEF46BE64DA3}" type="parTrans" cxnId="{C5B6E2A1-80E8-2B47-B1B4-1D4118EF190A}">
      <dgm:prSet/>
      <dgm:spPr/>
      <dgm:t>
        <a:bodyPr/>
        <a:lstStyle/>
        <a:p>
          <a:endParaRPr lang="en-US"/>
        </a:p>
      </dgm:t>
    </dgm:pt>
    <dgm:pt modelId="{88EEEB20-D060-6645-844F-13596C6AA3A1}" type="sibTrans" cxnId="{C5B6E2A1-80E8-2B47-B1B4-1D4118EF190A}">
      <dgm:prSet/>
      <dgm:spPr/>
      <dgm:t>
        <a:bodyPr/>
        <a:lstStyle/>
        <a:p>
          <a:endParaRPr lang="en-US"/>
        </a:p>
      </dgm:t>
    </dgm:pt>
    <dgm:pt modelId="{98C91B93-224C-AF41-935B-0FC1B91BEFFB}">
      <dgm:prSet/>
      <dgm:spPr/>
      <dgm:t>
        <a:bodyPr/>
        <a:lstStyle/>
        <a:p>
          <a:r>
            <a:rPr lang="en-US" b="0" i="0"/>
            <a:t>The House version of the legislation also has significant bipartisan support. </a:t>
          </a:r>
          <a:endParaRPr lang="en-US"/>
        </a:p>
      </dgm:t>
    </dgm:pt>
    <dgm:pt modelId="{AFC8722D-C172-6A49-9BE7-25A29EAD83CE}" type="parTrans" cxnId="{71CA8AD4-82B8-B440-9829-50BF2486DBD7}">
      <dgm:prSet/>
      <dgm:spPr/>
      <dgm:t>
        <a:bodyPr/>
        <a:lstStyle/>
        <a:p>
          <a:endParaRPr lang="en-US"/>
        </a:p>
      </dgm:t>
    </dgm:pt>
    <dgm:pt modelId="{410EEA3A-CC2A-DE48-8333-D7DE35AE0793}" type="sibTrans" cxnId="{71CA8AD4-82B8-B440-9829-50BF2486DBD7}">
      <dgm:prSet/>
      <dgm:spPr/>
      <dgm:t>
        <a:bodyPr/>
        <a:lstStyle/>
        <a:p>
          <a:endParaRPr lang="en-US"/>
        </a:p>
      </dgm:t>
    </dgm:pt>
    <dgm:pt modelId="{CC3A29E8-6125-DE4E-A589-AF31B2D4B359}">
      <dgm:prSet/>
      <dgm:spPr/>
      <dgm:t>
        <a:bodyPr/>
        <a:lstStyle/>
        <a:p>
          <a:r>
            <a:rPr lang="en-US" b="0" i="0"/>
            <a:t>Despite its widespread popularity, both versions of the bills have not yet been taken to the floor for a vote. </a:t>
          </a:r>
          <a:endParaRPr lang="en-US"/>
        </a:p>
      </dgm:t>
    </dgm:pt>
    <dgm:pt modelId="{17697084-FFBE-A141-BA94-09879963A69D}" type="parTrans" cxnId="{2289397A-DB6C-3D4E-8349-250CFFEC26A1}">
      <dgm:prSet/>
      <dgm:spPr/>
      <dgm:t>
        <a:bodyPr/>
        <a:lstStyle/>
        <a:p>
          <a:endParaRPr lang="en-US"/>
        </a:p>
      </dgm:t>
    </dgm:pt>
    <dgm:pt modelId="{FB0416E7-BE38-9D40-B0C3-9E386E492279}" type="sibTrans" cxnId="{2289397A-DB6C-3D4E-8349-250CFFEC26A1}">
      <dgm:prSet/>
      <dgm:spPr/>
      <dgm:t>
        <a:bodyPr/>
        <a:lstStyle/>
        <a:p>
          <a:endParaRPr lang="en-US"/>
        </a:p>
      </dgm:t>
    </dgm:pt>
    <dgm:pt modelId="{CC1ABE74-7FE3-9E40-880E-65C0CCFD5750}">
      <dgm:prSet/>
      <dgm:spPr/>
      <dgm:t>
        <a:bodyPr/>
        <a:lstStyle/>
        <a:p>
          <a:r>
            <a:rPr lang="en-US" b="0" i="0" dirty="0"/>
            <a:t>As we move </a:t>
          </a:r>
          <a:r>
            <a:rPr lang="en-US" dirty="0"/>
            <a:t>toward </a:t>
          </a:r>
          <a:r>
            <a:rPr lang="en-US" b="0" i="0" dirty="0"/>
            <a:t>Election Day, health care reform legislation such as the Safe Step Act may be more likely to pass during the lame duck session of Congress – which is why we need to keep it on Congress’ radar now!</a:t>
          </a:r>
        </a:p>
      </dgm:t>
    </dgm:pt>
    <dgm:pt modelId="{C6F58DB4-3C0A-E849-8FE2-0DB6D7AF05C5}" type="parTrans" cxnId="{BF4F52B6-E9C8-CD4E-B7B3-1492285898B6}">
      <dgm:prSet/>
      <dgm:spPr/>
      <dgm:t>
        <a:bodyPr/>
        <a:lstStyle/>
        <a:p>
          <a:endParaRPr lang="en-US"/>
        </a:p>
      </dgm:t>
    </dgm:pt>
    <dgm:pt modelId="{FF35ACFF-088B-AE45-A57E-B38B1531EDB0}" type="sibTrans" cxnId="{BF4F52B6-E9C8-CD4E-B7B3-1492285898B6}">
      <dgm:prSet/>
      <dgm:spPr/>
      <dgm:t>
        <a:bodyPr/>
        <a:lstStyle/>
        <a:p>
          <a:endParaRPr lang="en-US"/>
        </a:p>
      </dgm:t>
    </dgm:pt>
    <dgm:pt modelId="{5C2AC2BF-9375-AE42-B07F-3D88E00E38C8}">
      <dgm:prSet/>
      <dgm:spPr/>
      <dgm:t>
        <a:bodyPr/>
        <a:lstStyle/>
        <a:p>
          <a:r>
            <a:rPr lang="en-US" b="0" i="0" dirty="0"/>
            <a:t>Note that there is no CBO cost estimate available for this bill at this time.</a:t>
          </a:r>
        </a:p>
      </dgm:t>
    </dgm:pt>
    <dgm:pt modelId="{58E24584-A7DE-6447-A663-F3CFE57B8713}" type="parTrans" cxnId="{F40B6DF7-0C1F-0A41-B740-59F893C9BBB7}">
      <dgm:prSet/>
      <dgm:spPr/>
      <dgm:t>
        <a:bodyPr/>
        <a:lstStyle/>
        <a:p>
          <a:endParaRPr lang="en-US"/>
        </a:p>
      </dgm:t>
    </dgm:pt>
    <dgm:pt modelId="{46E2AFDB-8F9E-1347-B570-9C680354EB60}" type="sibTrans" cxnId="{F40B6DF7-0C1F-0A41-B740-59F893C9BBB7}">
      <dgm:prSet/>
      <dgm:spPr/>
      <dgm:t>
        <a:bodyPr/>
        <a:lstStyle/>
        <a:p>
          <a:endParaRPr lang="en-US"/>
        </a:p>
      </dgm:t>
    </dgm:pt>
    <dgm:pt modelId="{45E35379-7012-AA4A-B867-7ACC5C030407}" type="pres">
      <dgm:prSet presAssocID="{8133FEA8-01A5-7445-9EF5-6A9556DE19C6}" presName="linear" presStyleCnt="0">
        <dgm:presLayoutVars>
          <dgm:animLvl val="lvl"/>
          <dgm:resizeHandles val="exact"/>
        </dgm:presLayoutVars>
      </dgm:prSet>
      <dgm:spPr/>
    </dgm:pt>
    <dgm:pt modelId="{F9E89301-65B1-DD42-AFDA-6CA00D97320B}" type="pres">
      <dgm:prSet presAssocID="{AEFA9953-330D-CA43-9D43-AED8DF8F8D1D}" presName="parentText" presStyleLbl="node1" presStyleIdx="0" presStyleCnt="5">
        <dgm:presLayoutVars>
          <dgm:chMax val="0"/>
          <dgm:bulletEnabled val="1"/>
        </dgm:presLayoutVars>
      </dgm:prSet>
      <dgm:spPr/>
    </dgm:pt>
    <dgm:pt modelId="{2B96FBA2-604D-A943-82CA-F972F90D0639}" type="pres">
      <dgm:prSet presAssocID="{88EEEB20-D060-6645-844F-13596C6AA3A1}" presName="spacer" presStyleCnt="0"/>
      <dgm:spPr/>
    </dgm:pt>
    <dgm:pt modelId="{D62D0CD2-5768-CF41-995F-B3E00245228A}" type="pres">
      <dgm:prSet presAssocID="{98C91B93-224C-AF41-935B-0FC1B91BEFFB}" presName="parentText" presStyleLbl="node1" presStyleIdx="1" presStyleCnt="5">
        <dgm:presLayoutVars>
          <dgm:chMax val="0"/>
          <dgm:bulletEnabled val="1"/>
        </dgm:presLayoutVars>
      </dgm:prSet>
      <dgm:spPr/>
    </dgm:pt>
    <dgm:pt modelId="{F138FB11-EC14-FC42-A189-002526EC328C}" type="pres">
      <dgm:prSet presAssocID="{410EEA3A-CC2A-DE48-8333-D7DE35AE0793}" presName="spacer" presStyleCnt="0"/>
      <dgm:spPr/>
    </dgm:pt>
    <dgm:pt modelId="{16B2261F-DF7E-6B4B-9A52-8EA9C1FFB0D4}" type="pres">
      <dgm:prSet presAssocID="{CC3A29E8-6125-DE4E-A589-AF31B2D4B359}" presName="parentText" presStyleLbl="node1" presStyleIdx="2" presStyleCnt="5">
        <dgm:presLayoutVars>
          <dgm:chMax val="0"/>
          <dgm:bulletEnabled val="1"/>
        </dgm:presLayoutVars>
      </dgm:prSet>
      <dgm:spPr/>
    </dgm:pt>
    <dgm:pt modelId="{EF23E030-9BDE-4841-8EBE-0297FF18A54D}" type="pres">
      <dgm:prSet presAssocID="{FB0416E7-BE38-9D40-B0C3-9E386E492279}" presName="spacer" presStyleCnt="0"/>
      <dgm:spPr/>
    </dgm:pt>
    <dgm:pt modelId="{75D93D9D-A225-F84F-BF82-EE2F8FA81B95}" type="pres">
      <dgm:prSet presAssocID="{CC1ABE74-7FE3-9E40-880E-65C0CCFD5750}" presName="parentText" presStyleLbl="node1" presStyleIdx="3" presStyleCnt="5">
        <dgm:presLayoutVars>
          <dgm:chMax val="0"/>
          <dgm:bulletEnabled val="1"/>
        </dgm:presLayoutVars>
      </dgm:prSet>
      <dgm:spPr/>
    </dgm:pt>
    <dgm:pt modelId="{FB4379DC-1280-B54B-B343-01E1233EB29D}" type="pres">
      <dgm:prSet presAssocID="{FF35ACFF-088B-AE45-A57E-B38B1531EDB0}" presName="spacer" presStyleCnt="0"/>
      <dgm:spPr/>
    </dgm:pt>
    <dgm:pt modelId="{71FAA597-6C75-E046-BE2C-A360C5B038DD}" type="pres">
      <dgm:prSet presAssocID="{5C2AC2BF-9375-AE42-B07F-3D88E00E38C8}" presName="parentText" presStyleLbl="node1" presStyleIdx="4" presStyleCnt="5">
        <dgm:presLayoutVars>
          <dgm:chMax val="0"/>
          <dgm:bulletEnabled val="1"/>
        </dgm:presLayoutVars>
      </dgm:prSet>
      <dgm:spPr/>
    </dgm:pt>
  </dgm:ptLst>
  <dgm:cxnLst>
    <dgm:cxn modelId="{FCB82C19-089E-8A46-983C-44C0FB9B50E2}" type="presOf" srcId="{98C91B93-224C-AF41-935B-0FC1B91BEFFB}" destId="{D62D0CD2-5768-CF41-995F-B3E00245228A}" srcOrd="0" destOrd="0" presId="urn:microsoft.com/office/officeart/2005/8/layout/vList2"/>
    <dgm:cxn modelId="{56492F24-0858-344D-9917-FDCBA9D93657}" type="presOf" srcId="{AEFA9953-330D-CA43-9D43-AED8DF8F8D1D}" destId="{F9E89301-65B1-DD42-AFDA-6CA00D97320B}" srcOrd="0" destOrd="0" presId="urn:microsoft.com/office/officeart/2005/8/layout/vList2"/>
    <dgm:cxn modelId="{AF8E7C37-F2D6-5A43-8458-ED22EF1F766E}" type="presOf" srcId="{CC3A29E8-6125-DE4E-A589-AF31B2D4B359}" destId="{16B2261F-DF7E-6B4B-9A52-8EA9C1FFB0D4}" srcOrd="0" destOrd="0" presId="urn:microsoft.com/office/officeart/2005/8/layout/vList2"/>
    <dgm:cxn modelId="{D57ABD3B-E9CC-B94D-9EA4-504E02B5E0CA}" type="presOf" srcId="{8133FEA8-01A5-7445-9EF5-6A9556DE19C6}" destId="{45E35379-7012-AA4A-B867-7ACC5C030407}" srcOrd="0" destOrd="0" presId="urn:microsoft.com/office/officeart/2005/8/layout/vList2"/>
    <dgm:cxn modelId="{2289397A-DB6C-3D4E-8349-250CFFEC26A1}" srcId="{8133FEA8-01A5-7445-9EF5-6A9556DE19C6}" destId="{CC3A29E8-6125-DE4E-A589-AF31B2D4B359}" srcOrd="2" destOrd="0" parTransId="{17697084-FFBE-A141-BA94-09879963A69D}" sibTransId="{FB0416E7-BE38-9D40-B0C3-9E386E492279}"/>
    <dgm:cxn modelId="{C5B6E2A1-80E8-2B47-B1B4-1D4118EF190A}" srcId="{8133FEA8-01A5-7445-9EF5-6A9556DE19C6}" destId="{AEFA9953-330D-CA43-9D43-AED8DF8F8D1D}" srcOrd="0" destOrd="0" parTransId="{1DE697EB-B1DB-C24E-92AE-EEF46BE64DA3}" sibTransId="{88EEEB20-D060-6645-844F-13596C6AA3A1}"/>
    <dgm:cxn modelId="{659014AC-A18D-274A-9D54-CD7042CCF1C2}" type="presOf" srcId="{5C2AC2BF-9375-AE42-B07F-3D88E00E38C8}" destId="{71FAA597-6C75-E046-BE2C-A360C5B038DD}" srcOrd="0" destOrd="0" presId="urn:microsoft.com/office/officeart/2005/8/layout/vList2"/>
    <dgm:cxn modelId="{BF4F52B6-E9C8-CD4E-B7B3-1492285898B6}" srcId="{8133FEA8-01A5-7445-9EF5-6A9556DE19C6}" destId="{CC1ABE74-7FE3-9E40-880E-65C0CCFD5750}" srcOrd="3" destOrd="0" parTransId="{C6F58DB4-3C0A-E849-8FE2-0DB6D7AF05C5}" sibTransId="{FF35ACFF-088B-AE45-A57E-B38B1531EDB0}"/>
    <dgm:cxn modelId="{53A506BD-E111-4241-9CF5-B418FF3546FD}" type="presOf" srcId="{CC1ABE74-7FE3-9E40-880E-65C0CCFD5750}" destId="{75D93D9D-A225-F84F-BF82-EE2F8FA81B95}" srcOrd="0" destOrd="0" presId="urn:microsoft.com/office/officeart/2005/8/layout/vList2"/>
    <dgm:cxn modelId="{71CA8AD4-82B8-B440-9829-50BF2486DBD7}" srcId="{8133FEA8-01A5-7445-9EF5-6A9556DE19C6}" destId="{98C91B93-224C-AF41-935B-0FC1B91BEFFB}" srcOrd="1" destOrd="0" parTransId="{AFC8722D-C172-6A49-9BE7-25A29EAD83CE}" sibTransId="{410EEA3A-CC2A-DE48-8333-D7DE35AE0793}"/>
    <dgm:cxn modelId="{F40B6DF7-0C1F-0A41-B740-59F893C9BBB7}" srcId="{8133FEA8-01A5-7445-9EF5-6A9556DE19C6}" destId="{5C2AC2BF-9375-AE42-B07F-3D88E00E38C8}" srcOrd="4" destOrd="0" parTransId="{58E24584-A7DE-6447-A663-F3CFE57B8713}" sibTransId="{46E2AFDB-8F9E-1347-B570-9C680354EB60}"/>
    <dgm:cxn modelId="{31C5DFF9-D478-9043-A6CF-12DFF9D8320A}" type="presParOf" srcId="{45E35379-7012-AA4A-B867-7ACC5C030407}" destId="{F9E89301-65B1-DD42-AFDA-6CA00D97320B}" srcOrd="0" destOrd="0" presId="urn:microsoft.com/office/officeart/2005/8/layout/vList2"/>
    <dgm:cxn modelId="{4AC32AB1-7511-504D-A636-28EC8329844B}" type="presParOf" srcId="{45E35379-7012-AA4A-B867-7ACC5C030407}" destId="{2B96FBA2-604D-A943-82CA-F972F90D0639}" srcOrd="1" destOrd="0" presId="urn:microsoft.com/office/officeart/2005/8/layout/vList2"/>
    <dgm:cxn modelId="{3BF53F5E-B5B0-2842-A04E-E9003397B2A1}" type="presParOf" srcId="{45E35379-7012-AA4A-B867-7ACC5C030407}" destId="{D62D0CD2-5768-CF41-995F-B3E00245228A}" srcOrd="2" destOrd="0" presId="urn:microsoft.com/office/officeart/2005/8/layout/vList2"/>
    <dgm:cxn modelId="{263967D7-3109-6149-88AC-00AC1D2DCF1E}" type="presParOf" srcId="{45E35379-7012-AA4A-B867-7ACC5C030407}" destId="{F138FB11-EC14-FC42-A189-002526EC328C}" srcOrd="3" destOrd="0" presId="urn:microsoft.com/office/officeart/2005/8/layout/vList2"/>
    <dgm:cxn modelId="{B694292E-B995-DB47-BF7D-626EC0893384}" type="presParOf" srcId="{45E35379-7012-AA4A-B867-7ACC5C030407}" destId="{16B2261F-DF7E-6B4B-9A52-8EA9C1FFB0D4}" srcOrd="4" destOrd="0" presId="urn:microsoft.com/office/officeart/2005/8/layout/vList2"/>
    <dgm:cxn modelId="{2FAA5B98-A2BD-D944-A222-A64C3E6623A4}" type="presParOf" srcId="{45E35379-7012-AA4A-B867-7ACC5C030407}" destId="{EF23E030-9BDE-4841-8EBE-0297FF18A54D}" srcOrd="5" destOrd="0" presId="urn:microsoft.com/office/officeart/2005/8/layout/vList2"/>
    <dgm:cxn modelId="{5DF0B10C-7CD5-7B4A-920F-ED583BA3A9DF}" type="presParOf" srcId="{45E35379-7012-AA4A-B867-7ACC5C030407}" destId="{75D93D9D-A225-F84F-BF82-EE2F8FA81B95}" srcOrd="6" destOrd="0" presId="urn:microsoft.com/office/officeart/2005/8/layout/vList2"/>
    <dgm:cxn modelId="{05EBCC53-EF2E-3041-B38B-849CFF0CEC10}" type="presParOf" srcId="{45E35379-7012-AA4A-B867-7ACC5C030407}" destId="{FB4379DC-1280-B54B-B343-01E1233EB29D}" srcOrd="7" destOrd="0" presId="urn:microsoft.com/office/officeart/2005/8/layout/vList2"/>
    <dgm:cxn modelId="{D0F8A23F-63FD-104E-ADDD-0298CE395B35}" type="presParOf" srcId="{45E35379-7012-AA4A-B867-7ACC5C030407}" destId="{71FAA597-6C75-E046-BE2C-A360C5B038D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E1D134-3DD1-4790-AA28-ADF4BD429D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EE3162-35D5-469C-92F5-5582F48398DF}">
      <dgm:prSet/>
      <dgm:spPr/>
      <dgm:t>
        <a:bodyPr/>
        <a:lstStyle/>
        <a:p>
          <a:r>
            <a:rPr lang="en-US" dirty="0"/>
            <a:t>The lawmaker states – I thought that ACP was supportive of reducing prescription drug prices, doesn’t step therapy help address that problem?</a:t>
          </a:r>
        </a:p>
      </dgm:t>
    </dgm:pt>
    <dgm:pt modelId="{1A7D0EA9-9CEB-44A6-BFA4-65B08B79724D}" type="parTrans" cxnId="{5FC0A16C-C4B6-436D-B345-E78635885EC8}">
      <dgm:prSet/>
      <dgm:spPr/>
      <dgm:t>
        <a:bodyPr/>
        <a:lstStyle/>
        <a:p>
          <a:endParaRPr lang="en-US"/>
        </a:p>
      </dgm:t>
    </dgm:pt>
    <dgm:pt modelId="{79600598-170D-4132-B4E8-859FE6CC2060}" type="sibTrans" cxnId="{5FC0A16C-C4B6-436D-B345-E78635885EC8}">
      <dgm:prSet/>
      <dgm:spPr/>
      <dgm:t>
        <a:bodyPr/>
        <a:lstStyle/>
        <a:p>
          <a:endParaRPr lang="en-US"/>
        </a:p>
      </dgm:t>
    </dgm:pt>
    <dgm:pt modelId="{5265855A-DF4F-435F-91F9-44FF62814EDF}">
      <dgm:prSet/>
      <dgm:spPr/>
      <dgm:t>
        <a:bodyPr/>
        <a:lstStyle/>
        <a:p>
          <a:r>
            <a:rPr lang="en-US" dirty="0"/>
            <a:t>You answer: While some studies have found step therapy can successfully drive cost savings without negatively impacting patient care. Many others have shown that overall health spending increased due to an uptick in hospitalizations and other services resulting from new symptoms or complications. </a:t>
          </a:r>
        </a:p>
      </dgm:t>
    </dgm:pt>
    <dgm:pt modelId="{2C45F082-F50B-4B03-93A3-904481B53B86}" type="parTrans" cxnId="{7C7C344D-24E2-413C-9EFA-69155050E10D}">
      <dgm:prSet/>
      <dgm:spPr/>
      <dgm:t>
        <a:bodyPr/>
        <a:lstStyle/>
        <a:p>
          <a:endParaRPr lang="en-US"/>
        </a:p>
      </dgm:t>
    </dgm:pt>
    <dgm:pt modelId="{45F1DAB4-6599-460C-A6F7-6C47174AF729}" type="sibTrans" cxnId="{7C7C344D-24E2-413C-9EFA-69155050E10D}">
      <dgm:prSet/>
      <dgm:spPr/>
      <dgm:t>
        <a:bodyPr/>
        <a:lstStyle/>
        <a:p>
          <a:endParaRPr lang="en-US"/>
        </a:p>
      </dgm:t>
    </dgm:pt>
    <dgm:pt modelId="{55428114-C028-41DA-8ED4-CD4F25FAC8D9}">
      <dgm:prSet/>
      <dgm:spPr/>
      <dgm:t>
        <a:bodyPr/>
        <a:lstStyle/>
        <a:p>
          <a:r>
            <a:rPr lang="en-US" dirty="0"/>
            <a:t>These step therapy policies can also serve to:</a:t>
          </a:r>
        </a:p>
      </dgm:t>
    </dgm:pt>
    <dgm:pt modelId="{050CAAB7-0E4E-4E3C-89EF-4B06BEAD9B19}" type="parTrans" cxnId="{3F783524-AD48-4E07-93AE-648374189FBD}">
      <dgm:prSet/>
      <dgm:spPr/>
      <dgm:t>
        <a:bodyPr/>
        <a:lstStyle/>
        <a:p>
          <a:endParaRPr lang="en-US"/>
        </a:p>
      </dgm:t>
    </dgm:pt>
    <dgm:pt modelId="{ED7AAF9C-EB8A-4A5F-AAB3-56435D5C2916}" type="sibTrans" cxnId="{3F783524-AD48-4E07-93AE-648374189FBD}">
      <dgm:prSet/>
      <dgm:spPr/>
      <dgm:t>
        <a:bodyPr/>
        <a:lstStyle/>
        <a:p>
          <a:endParaRPr lang="en-US"/>
        </a:p>
      </dgm:t>
    </dgm:pt>
    <dgm:pt modelId="{DD21D092-4B25-4613-AA85-822BC398E963}">
      <dgm:prSet/>
      <dgm:spPr/>
      <dgm:t>
        <a:bodyPr/>
        <a:lstStyle/>
        <a:p>
          <a:r>
            <a:rPr lang="en-US"/>
            <a:t>Restrict patient access to effective treatments, </a:t>
          </a:r>
        </a:p>
      </dgm:t>
    </dgm:pt>
    <dgm:pt modelId="{6B63564C-E00B-4E63-A308-66C88EDC3B47}" type="parTrans" cxnId="{9364B150-29B1-4162-B8BB-CF8FA220C826}">
      <dgm:prSet/>
      <dgm:spPr/>
      <dgm:t>
        <a:bodyPr/>
        <a:lstStyle/>
        <a:p>
          <a:endParaRPr lang="en-US"/>
        </a:p>
      </dgm:t>
    </dgm:pt>
    <dgm:pt modelId="{1C925A3C-067D-474F-887D-682BD0797737}" type="sibTrans" cxnId="{9364B150-29B1-4162-B8BB-CF8FA220C826}">
      <dgm:prSet/>
      <dgm:spPr/>
      <dgm:t>
        <a:bodyPr/>
        <a:lstStyle/>
        <a:p>
          <a:endParaRPr lang="en-US"/>
        </a:p>
      </dgm:t>
    </dgm:pt>
    <dgm:pt modelId="{01E1E5E7-DE34-436B-9ABF-825EA3BFAAB3}">
      <dgm:prSet/>
      <dgm:spPr/>
      <dgm:t>
        <a:bodyPr/>
        <a:lstStyle/>
        <a:p>
          <a:r>
            <a:rPr lang="en-US"/>
            <a:t>Put patient health and safety in jeopardy by subjecting patients to potential adverse effects, </a:t>
          </a:r>
        </a:p>
      </dgm:t>
    </dgm:pt>
    <dgm:pt modelId="{7D5D4283-92A4-4968-9B9F-A23E4852D8A1}" type="parTrans" cxnId="{8C9DC8B2-0E2D-4B95-9066-75D6C62EF026}">
      <dgm:prSet/>
      <dgm:spPr/>
      <dgm:t>
        <a:bodyPr/>
        <a:lstStyle/>
        <a:p>
          <a:endParaRPr lang="en-US"/>
        </a:p>
      </dgm:t>
    </dgm:pt>
    <dgm:pt modelId="{425EA38A-ABE3-4206-9D3C-E9B54D87EA5D}" type="sibTrans" cxnId="{8C9DC8B2-0E2D-4B95-9066-75D6C62EF026}">
      <dgm:prSet/>
      <dgm:spPr/>
      <dgm:t>
        <a:bodyPr/>
        <a:lstStyle/>
        <a:p>
          <a:endParaRPr lang="en-US"/>
        </a:p>
      </dgm:t>
    </dgm:pt>
    <dgm:pt modelId="{7582353D-DD17-46DE-81F4-3B5DEEB37F30}">
      <dgm:prSet/>
      <dgm:spPr/>
      <dgm:t>
        <a:bodyPr/>
        <a:lstStyle/>
        <a:p>
          <a:r>
            <a:rPr lang="en-US" dirty="0"/>
            <a:t>Interfere with the patient—physician relationship, and </a:t>
          </a:r>
        </a:p>
      </dgm:t>
    </dgm:pt>
    <dgm:pt modelId="{097DA493-E49D-434C-9D03-E44D9EE6A6B8}" type="parTrans" cxnId="{E846769F-5EFB-45B9-8205-0BCCF6E961A5}">
      <dgm:prSet/>
      <dgm:spPr/>
      <dgm:t>
        <a:bodyPr/>
        <a:lstStyle/>
        <a:p>
          <a:endParaRPr lang="en-US"/>
        </a:p>
      </dgm:t>
    </dgm:pt>
    <dgm:pt modelId="{23E261AD-5689-4149-8E6B-101D139E2336}" type="sibTrans" cxnId="{E846769F-5EFB-45B9-8205-0BCCF6E961A5}">
      <dgm:prSet/>
      <dgm:spPr/>
      <dgm:t>
        <a:bodyPr/>
        <a:lstStyle/>
        <a:p>
          <a:endParaRPr lang="en-US"/>
        </a:p>
      </dgm:t>
    </dgm:pt>
    <dgm:pt modelId="{4730E6F7-0F11-47A2-8A7B-8833A0B9D81B}">
      <dgm:prSet/>
      <dgm:spPr/>
      <dgm:t>
        <a:bodyPr/>
        <a:lstStyle/>
        <a:p>
          <a:r>
            <a:rPr lang="en-US" dirty="0"/>
            <a:t>Absorb practice resources with burdensome approvals and documentation requirements.</a:t>
          </a:r>
        </a:p>
      </dgm:t>
    </dgm:pt>
    <dgm:pt modelId="{3AF0B1DE-1335-43DF-8AFC-FC5DC43BCC4C}" type="parTrans" cxnId="{5BA7F47E-B56C-422B-A521-5DF79036EC9D}">
      <dgm:prSet/>
      <dgm:spPr/>
      <dgm:t>
        <a:bodyPr/>
        <a:lstStyle/>
        <a:p>
          <a:endParaRPr lang="en-US"/>
        </a:p>
      </dgm:t>
    </dgm:pt>
    <dgm:pt modelId="{B3E3A98C-3C90-45F4-A2CA-906327DBA308}" type="sibTrans" cxnId="{5BA7F47E-B56C-422B-A521-5DF79036EC9D}">
      <dgm:prSet/>
      <dgm:spPr/>
      <dgm:t>
        <a:bodyPr/>
        <a:lstStyle/>
        <a:p>
          <a:endParaRPr lang="en-US"/>
        </a:p>
      </dgm:t>
    </dgm:pt>
    <dgm:pt modelId="{880DCAD5-DE9C-48DE-AB85-FF1AEAFE35C4}">
      <dgm:prSet/>
      <dgm:spPr/>
      <dgm:t>
        <a:bodyPr/>
        <a:lstStyle/>
        <a:p>
          <a:r>
            <a:rPr lang="en-US" dirty="0">
              <a:highlight>
                <a:srgbClr val="FFFF00"/>
              </a:highlight>
            </a:rPr>
            <a:t>Share an example from your own practice and/or your patient experiences to reflect the impact of step therapy on the health and safety of your patients</a:t>
          </a:r>
        </a:p>
      </dgm:t>
    </dgm:pt>
    <dgm:pt modelId="{3B5F2888-5647-4D73-A891-A85530CB7DC3}" type="parTrans" cxnId="{3D0B5AEA-8039-4247-A77C-C6678534E9BA}">
      <dgm:prSet/>
      <dgm:spPr/>
      <dgm:t>
        <a:bodyPr/>
        <a:lstStyle/>
        <a:p>
          <a:endParaRPr lang="en-US"/>
        </a:p>
      </dgm:t>
    </dgm:pt>
    <dgm:pt modelId="{9269855E-B27D-4E61-9597-85B7F19F2E3A}" type="sibTrans" cxnId="{3D0B5AEA-8039-4247-A77C-C6678534E9BA}">
      <dgm:prSet/>
      <dgm:spPr/>
      <dgm:t>
        <a:bodyPr/>
        <a:lstStyle/>
        <a:p>
          <a:endParaRPr lang="en-US"/>
        </a:p>
      </dgm:t>
    </dgm:pt>
    <dgm:pt modelId="{703E7A6B-4520-49BD-8DF3-BFBCDFBBA0E0}" type="pres">
      <dgm:prSet presAssocID="{0CE1D134-3DD1-4790-AA28-ADF4BD429D21}" presName="linear" presStyleCnt="0">
        <dgm:presLayoutVars>
          <dgm:animLvl val="lvl"/>
          <dgm:resizeHandles val="exact"/>
        </dgm:presLayoutVars>
      </dgm:prSet>
      <dgm:spPr/>
    </dgm:pt>
    <dgm:pt modelId="{B440E744-58D0-4754-A464-7EE330EA780D}" type="pres">
      <dgm:prSet presAssocID="{04EE3162-35D5-469C-92F5-5582F48398DF}" presName="parentText" presStyleLbl="node1" presStyleIdx="0" presStyleCnt="1">
        <dgm:presLayoutVars>
          <dgm:chMax val="0"/>
          <dgm:bulletEnabled val="1"/>
        </dgm:presLayoutVars>
      </dgm:prSet>
      <dgm:spPr/>
    </dgm:pt>
    <dgm:pt modelId="{270A2C5D-4002-40C5-B7B4-5DD627570002}" type="pres">
      <dgm:prSet presAssocID="{04EE3162-35D5-469C-92F5-5582F48398DF}" presName="childText" presStyleLbl="revTx" presStyleIdx="0" presStyleCnt="1">
        <dgm:presLayoutVars>
          <dgm:bulletEnabled val="1"/>
        </dgm:presLayoutVars>
      </dgm:prSet>
      <dgm:spPr/>
    </dgm:pt>
  </dgm:ptLst>
  <dgm:cxnLst>
    <dgm:cxn modelId="{3F783524-AD48-4E07-93AE-648374189FBD}" srcId="{04EE3162-35D5-469C-92F5-5582F48398DF}" destId="{55428114-C028-41DA-8ED4-CD4F25FAC8D9}" srcOrd="1" destOrd="0" parTransId="{050CAAB7-0E4E-4E3C-89EF-4B06BEAD9B19}" sibTransId="{ED7AAF9C-EB8A-4A5F-AAB3-56435D5C2916}"/>
    <dgm:cxn modelId="{7C7C344D-24E2-413C-9EFA-69155050E10D}" srcId="{04EE3162-35D5-469C-92F5-5582F48398DF}" destId="{5265855A-DF4F-435F-91F9-44FF62814EDF}" srcOrd="0" destOrd="0" parTransId="{2C45F082-F50B-4B03-93A3-904481B53B86}" sibTransId="{45F1DAB4-6599-460C-A6F7-6C47174AF729}"/>
    <dgm:cxn modelId="{9364B150-29B1-4162-B8BB-CF8FA220C826}" srcId="{55428114-C028-41DA-8ED4-CD4F25FAC8D9}" destId="{DD21D092-4B25-4613-AA85-822BC398E963}" srcOrd="0" destOrd="0" parTransId="{6B63564C-E00B-4E63-A308-66C88EDC3B47}" sibTransId="{1C925A3C-067D-474F-887D-682BD0797737}"/>
    <dgm:cxn modelId="{9E41C269-CB69-4681-BE4F-9500E660065B}" type="presOf" srcId="{5265855A-DF4F-435F-91F9-44FF62814EDF}" destId="{270A2C5D-4002-40C5-B7B4-5DD627570002}" srcOrd="0" destOrd="0" presId="urn:microsoft.com/office/officeart/2005/8/layout/vList2"/>
    <dgm:cxn modelId="{4418006C-2069-482B-805D-704761E3D292}" type="presOf" srcId="{4730E6F7-0F11-47A2-8A7B-8833A0B9D81B}" destId="{270A2C5D-4002-40C5-B7B4-5DD627570002}" srcOrd="0" destOrd="5" presId="urn:microsoft.com/office/officeart/2005/8/layout/vList2"/>
    <dgm:cxn modelId="{F7C9846C-89E0-4FAE-B6C3-33E9162F4839}" type="presOf" srcId="{0CE1D134-3DD1-4790-AA28-ADF4BD429D21}" destId="{703E7A6B-4520-49BD-8DF3-BFBCDFBBA0E0}" srcOrd="0" destOrd="0" presId="urn:microsoft.com/office/officeart/2005/8/layout/vList2"/>
    <dgm:cxn modelId="{5FC0A16C-C4B6-436D-B345-E78635885EC8}" srcId="{0CE1D134-3DD1-4790-AA28-ADF4BD429D21}" destId="{04EE3162-35D5-469C-92F5-5582F48398DF}" srcOrd="0" destOrd="0" parTransId="{1A7D0EA9-9CEB-44A6-BFA4-65B08B79724D}" sibTransId="{79600598-170D-4132-B4E8-859FE6CC2060}"/>
    <dgm:cxn modelId="{5BA7F47E-B56C-422B-A521-5DF79036EC9D}" srcId="{55428114-C028-41DA-8ED4-CD4F25FAC8D9}" destId="{4730E6F7-0F11-47A2-8A7B-8833A0B9D81B}" srcOrd="3" destOrd="0" parTransId="{3AF0B1DE-1335-43DF-8AFC-FC5DC43BCC4C}" sibTransId="{B3E3A98C-3C90-45F4-A2CA-906327DBA308}"/>
    <dgm:cxn modelId="{89D50D85-9124-4CE0-A156-74C0A6B81C2E}" type="presOf" srcId="{DD21D092-4B25-4613-AA85-822BC398E963}" destId="{270A2C5D-4002-40C5-B7B4-5DD627570002}" srcOrd="0" destOrd="2" presId="urn:microsoft.com/office/officeart/2005/8/layout/vList2"/>
    <dgm:cxn modelId="{E5DDE99D-58E4-46C3-9133-4DE3B2CFC632}" type="presOf" srcId="{7582353D-DD17-46DE-81F4-3B5DEEB37F30}" destId="{270A2C5D-4002-40C5-B7B4-5DD627570002}" srcOrd="0" destOrd="4" presId="urn:microsoft.com/office/officeart/2005/8/layout/vList2"/>
    <dgm:cxn modelId="{E846769F-5EFB-45B9-8205-0BCCF6E961A5}" srcId="{55428114-C028-41DA-8ED4-CD4F25FAC8D9}" destId="{7582353D-DD17-46DE-81F4-3B5DEEB37F30}" srcOrd="2" destOrd="0" parTransId="{097DA493-E49D-434C-9D03-E44D9EE6A6B8}" sibTransId="{23E261AD-5689-4149-8E6B-101D139E2336}"/>
    <dgm:cxn modelId="{35100EA9-0767-4152-962B-E3F13ECB67B5}" type="presOf" srcId="{880DCAD5-DE9C-48DE-AB85-FF1AEAFE35C4}" destId="{270A2C5D-4002-40C5-B7B4-5DD627570002}" srcOrd="0" destOrd="6" presId="urn:microsoft.com/office/officeart/2005/8/layout/vList2"/>
    <dgm:cxn modelId="{20EBEFA9-4C87-45CC-8EFC-7CCFC77ED7BB}" type="presOf" srcId="{01E1E5E7-DE34-436B-9ABF-825EA3BFAAB3}" destId="{270A2C5D-4002-40C5-B7B4-5DD627570002}" srcOrd="0" destOrd="3" presId="urn:microsoft.com/office/officeart/2005/8/layout/vList2"/>
    <dgm:cxn modelId="{DFD950AF-786E-4A25-B179-E247B54D4914}" type="presOf" srcId="{04EE3162-35D5-469C-92F5-5582F48398DF}" destId="{B440E744-58D0-4754-A464-7EE330EA780D}" srcOrd="0" destOrd="0" presId="urn:microsoft.com/office/officeart/2005/8/layout/vList2"/>
    <dgm:cxn modelId="{8C9DC8B2-0E2D-4B95-9066-75D6C62EF026}" srcId="{55428114-C028-41DA-8ED4-CD4F25FAC8D9}" destId="{01E1E5E7-DE34-436B-9ABF-825EA3BFAAB3}" srcOrd="1" destOrd="0" parTransId="{7D5D4283-92A4-4968-9B9F-A23E4852D8A1}" sibTransId="{425EA38A-ABE3-4206-9D3C-E9B54D87EA5D}"/>
    <dgm:cxn modelId="{5785B3D8-2324-4EA2-868E-E6AE1DBB0AEC}" type="presOf" srcId="{55428114-C028-41DA-8ED4-CD4F25FAC8D9}" destId="{270A2C5D-4002-40C5-B7B4-5DD627570002}" srcOrd="0" destOrd="1" presId="urn:microsoft.com/office/officeart/2005/8/layout/vList2"/>
    <dgm:cxn modelId="{3D0B5AEA-8039-4247-A77C-C6678534E9BA}" srcId="{04EE3162-35D5-469C-92F5-5582F48398DF}" destId="{880DCAD5-DE9C-48DE-AB85-FF1AEAFE35C4}" srcOrd="2" destOrd="0" parTransId="{3B5F2888-5647-4D73-A891-A85530CB7DC3}" sibTransId="{9269855E-B27D-4E61-9597-85B7F19F2E3A}"/>
    <dgm:cxn modelId="{71D49208-15F3-4E69-9A4D-0F8A9FB316CD}" type="presParOf" srcId="{703E7A6B-4520-49BD-8DF3-BFBCDFBBA0E0}" destId="{B440E744-58D0-4754-A464-7EE330EA780D}" srcOrd="0" destOrd="0" presId="urn:microsoft.com/office/officeart/2005/8/layout/vList2"/>
    <dgm:cxn modelId="{75C30676-87D4-4D90-B0DC-87D99D58D604}" type="presParOf" srcId="{703E7A6B-4520-49BD-8DF3-BFBCDFBBA0E0}" destId="{270A2C5D-4002-40C5-B7B4-5DD62757000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A87054-4779-4224-8635-7A54FD49D8E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B248DF1-0D6A-4D27-9293-3E285A68B33D}">
      <dgm:prSet/>
      <dgm:spPr/>
      <dgm:t>
        <a:bodyPr/>
        <a:lstStyle/>
        <a:p>
          <a:r>
            <a:rPr lang="en-US" dirty="0"/>
            <a:t>You lawmaker expresses interest in or support for this issue but is uncertain about what bills we are supporting or what to do about it.</a:t>
          </a:r>
        </a:p>
      </dgm:t>
    </dgm:pt>
    <dgm:pt modelId="{779EFC4C-1D28-4268-814B-943091666C58}" type="parTrans" cxnId="{C0576BB2-F686-4670-890E-6153707C2E18}">
      <dgm:prSet/>
      <dgm:spPr/>
      <dgm:t>
        <a:bodyPr/>
        <a:lstStyle/>
        <a:p>
          <a:endParaRPr lang="en-US"/>
        </a:p>
      </dgm:t>
    </dgm:pt>
    <dgm:pt modelId="{6A670A48-2951-4180-974E-06731D0CE5C0}" type="sibTrans" cxnId="{C0576BB2-F686-4670-890E-6153707C2E18}">
      <dgm:prSet/>
      <dgm:spPr/>
      <dgm:t>
        <a:bodyPr/>
        <a:lstStyle/>
        <a:p>
          <a:endParaRPr lang="en-US"/>
        </a:p>
      </dgm:t>
    </dgm:pt>
    <dgm:pt modelId="{33D2035B-F896-4CAE-8302-FF0DC2906562}">
      <dgm:prSet/>
      <dgm:spPr/>
      <dgm:t>
        <a:bodyPr/>
        <a:lstStyle/>
        <a:p>
          <a:r>
            <a:rPr lang="en-US" dirty="0"/>
            <a:t>You answer: Provide them with the “leave behind” folder, which explains the issue and the bill(s) we are asking them to support.</a:t>
          </a:r>
        </a:p>
      </dgm:t>
    </dgm:pt>
    <dgm:pt modelId="{603EAAE8-15E8-4EDA-B793-7021B78FD48C}" type="parTrans" cxnId="{39F2902A-7F7A-494A-8F75-A7F0FF51A2D1}">
      <dgm:prSet/>
      <dgm:spPr/>
      <dgm:t>
        <a:bodyPr/>
        <a:lstStyle/>
        <a:p>
          <a:endParaRPr lang="en-US"/>
        </a:p>
      </dgm:t>
    </dgm:pt>
    <dgm:pt modelId="{13F72E2C-BBB3-4A51-96B5-27BA0AFCD447}" type="sibTrans" cxnId="{39F2902A-7F7A-494A-8F75-A7F0FF51A2D1}">
      <dgm:prSet/>
      <dgm:spPr/>
      <dgm:t>
        <a:bodyPr/>
        <a:lstStyle/>
        <a:p>
          <a:endParaRPr lang="en-US"/>
        </a:p>
      </dgm:t>
    </dgm:pt>
    <dgm:pt modelId="{F3CD7828-C2EB-4EF5-90E6-257930A17BDD}">
      <dgm:prSet/>
      <dgm:spPr/>
      <dgm:t>
        <a:bodyPr/>
        <a:lstStyle/>
        <a:p>
          <a:r>
            <a:rPr lang="en-US" dirty="0"/>
            <a:t>Give examples from your own practice and/or your patient experiences to reflect the impact of step therapy on the health and safety of your patients.</a:t>
          </a:r>
        </a:p>
      </dgm:t>
    </dgm:pt>
    <dgm:pt modelId="{39528045-DFB5-40B0-AE3D-7E8FABC394F5}" type="parTrans" cxnId="{06C10365-6651-4895-94B9-DE4E7724EBE3}">
      <dgm:prSet/>
      <dgm:spPr/>
      <dgm:t>
        <a:bodyPr/>
        <a:lstStyle/>
        <a:p>
          <a:endParaRPr lang="en-US"/>
        </a:p>
      </dgm:t>
    </dgm:pt>
    <dgm:pt modelId="{2F133581-4C81-44B5-8622-2872982A2F58}" type="sibTrans" cxnId="{06C10365-6651-4895-94B9-DE4E7724EBE3}">
      <dgm:prSet/>
      <dgm:spPr/>
      <dgm:t>
        <a:bodyPr/>
        <a:lstStyle/>
        <a:p>
          <a:endParaRPr lang="en-US"/>
        </a:p>
      </dgm:t>
    </dgm:pt>
    <dgm:pt modelId="{BE2987B1-A46A-4276-9265-4FE3949C9354}" type="pres">
      <dgm:prSet presAssocID="{42A87054-4779-4224-8635-7A54FD49D8EC}" presName="linear" presStyleCnt="0">
        <dgm:presLayoutVars>
          <dgm:animLvl val="lvl"/>
          <dgm:resizeHandles val="exact"/>
        </dgm:presLayoutVars>
      </dgm:prSet>
      <dgm:spPr/>
    </dgm:pt>
    <dgm:pt modelId="{90041EBA-712D-4F10-8DA6-BF3FB4C3FDE7}" type="pres">
      <dgm:prSet presAssocID="{4B248DF1-0D6A-4D27-9293-3E285A68B33D}" presName="parentText" presStyleLbl="node1" presStyleIdx="0" presStyleCnt="1">
        <dgm:presLayoutVars>
          <dgm:chMax val="0"/>
          <dgm:bulletEnabled val="1"/>
        </dgm:presLayoutVars>
      </dgm:prSet>
      <dgm:spPr/>
    </dgm:pt>
    <dgm:pt modelId="{41466400-102B-4838-9102-2F48983ABB26}" type="pres">
      <dgm:prSet presAssocID="{4B248DF1-0D6A-4D27-9293-3E285A68B33D}" presName="childText" presStyleLbl="revTx" presStyleIdx="0" presStyleCnt="1">
        <dgm:presLayoutVars>
          <dgm:bulletEnabled val="1"/>
        </dgm:presLayoutVars>
      </dgm:prSet>
      <dgm:spPr/>
    </dgm:pt>
  </dgm:ptLst>
  <dgm:cxnLst>
    <dgm:cxn modelId="{39F2902A-7F7A-494A-8F75-A7F0FF51A2D1}" srcId="{4B248DF1-0D6A-4D27-9293-3E285A68B33D}" destId="{33D2035B-F896-4CAE-8302-FF0DC2906562}" srcOrd="0" destOrd="0" parTransId="{603EAAE8-15E8-4EDA-B793-7021B78FD48C}" sibTransId="{13F72E2C-BBB3-4A51-96B5-27BA0AFCD447}"/>
    <dgm:cxn modelId="{569B3B56-294A-4833-BAD9-876631685809}" type="presOf" srcId="{F3CD7828-C2EB-4EF5-90E6-257930A17BDD}" destId="{41466400-102B-4838-9102-2F48983ABB26}" srcOrd="0" destOrd="1" presId="urn:microsoft.com/office/officeart/2005/8/layout/vList2"/>
    <dgm:cxn modelId="{06C10365-6651-4895-94B9-DE4E7724EBE3}" srcId="{4B248DF1-0D6A-4D27-9293-3E285A68B33D}" destId="{F3CD7828-C2EB-4EF5-90E6-257930A17BDD}" srcOrd="1" destOrd="0" parTransId="{39528045-DFB5-40B0-AE3D-7E8FABC394F5}" sibTransId="{2F133581-4C81-44B5-8622-2872982A2F58}"/>
    <dgm:cxn modelId="{A0977A86-2602-4F52-8ED9-DA3772E1553B}" type="presOf" srcId="{33D2035B-F896-4CAE-8302-FF0DC2906562}" destId="{41466400-102B-4838-9102-2F48983ABB26}" srcOrd="0" destOrd="0" presId="urn:microsoft.com/office/officeart/2005/8/layout/vList2"/>
    <dgm:cxn modelId="{A8DD8591-57CE-4528-A292-6F6A601EB6E5}" type="presOf" srcId="{42A87054-4779-4224-8635-7A54FD49D8EC}" destId="{BE2987B1-A46A-4276-9265-4FE3949C9354}" srcOrd="0" destOrd="0" presId="urn:microsoft.com/office/officeart/2005/8/layout/vList2"/>
    <dgm:cxn modelId="{45118F99-9A93-4451-AC48-92DB58FA3212}" type="presOf" srcId="{4B248DF1-0D6A-4D27-9293-3E285A68B33D}" destId="{90041EBA-712D-4F10-8DA6-BF3FB4C3FDE7}" srcOrd="0" destOrd="0" presId="urn:microsoft.com/office/officeart/2005/8/layout/vList2"/>
    <dgm:cxn modelId="{C0576BB2-F686-4670-890E-6153707C2E18}" srcId="{42A87054-4779-4224-8635-7A54FD49D8EC}" destId="{4B248DF1-0D6A-4D27-9293-3E285A68B33D}" srcOrd="0" destOrd="0" parTransId="{779EFC4C-1D28-4268-814B-943091666C58}" sibTransId="{6A670A48-2951-4180-974E-06731D0CE5C0}"/>
    <dgm:cxn modelId="{42520E75-832A-4BE6-B3F9-B952CE0683CC}" type="presParOf" srcId="{BE2987B1-A46A-4276-9265-4FE3949C9354}" destId="{90041EBA-712D-4F10-8DA6-BF3FB4C3FDE7}" srcOrd="0" destOrd="0" presId="urn:microsoft.com/office/officeart/2005/8/layout/vList2"/>
    <dgm:cxn modelId="{05748B16-B023-48EC-B0AC-F41170985D03}" type="presParOf" srcId="{BE2987B1-A46A-4276-9265-4FE3949C9354}" destId="{41466400-102B-4838-9102-2F48983ABB2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5A7C2-EC63-5244-BB36-EF39008C4E8B}">
      <dsp:nvSpPr>
        <dsp:cNvPr id="0" name=""/>
        <dsp:cNvSpPr/>
      </dsp:nvSpPr>
      <dsp:spPr>
        <a:xfrm>
          <a:off x="0" y="39437"/>
          <a:ext cx="5092861" cy="1197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Organizations like…the American College of Physicians (ACP), and the American Medical Association (AMA) regard public advocacy as a doctor’s duty.</a:t>
          </a:r>
          <a:endParaRPr lang="en-US" sz="1700" kern="1200" dirty="0"/>
        </a:p>
      </dsp:txBody>
      <dsp:txXfrm>
        <a:off x="58469" y="97906"/>
        <a:ext cx="4975923" cy="1080812"/>
      </dsp:txXfrm>
    </dsp:sp>
    <dsp:sp modelId="{4AB5F2C0-5A63-8B41-AF93-A67FD1947AEE}">
      <dsp:nvSpPr>
        <dsp:cNvPr id="0" name=""/>
        <dsp:cNvSpPr/>
      </dsp:nvSpPr>
      <dsp:spPr>
        <a:xfrm>
          <a:off x="0" y="1286148"/>
          <a:ext cx="5092861" cy="1197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In a survey of US physicians, collective advocacy for the public’s health was rated as important by 90% of respondents overall and by 97% of IM respondents</a:t>
          </a:r>
          <a:endParaRPr lang="en-US" sz="1700" kern="1200" dirty="0"/>
        </a:p>
      </dsp:txBody>
      <dsp:txXfrm>
        <a:off x="58469" y="1344617"/>
        <a:ext cx="4975923" cy="1080812"/>
      </dsp:txXfrm>
    </dsp:sp>
    <dsp:sp modelId="{DF3243BC-4437-D546-B6EC-665840D01815}">
      <dsp:nvSpPr>
        <dsp:cNvPr id="0" name=""/>
        <dsp:cNvSpPr/>
      </dsp:nvSpPr>
      <dsp:spPr>
        <a:xfrm>
          <a:off x="0" y="2532859"/>
          <a:ext cx="5092861" cy="1197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a:t>
          </a:r>
          <a:r>
            <a:rPr lang="en-US" sz="1700" b="0" i="0" kern="1200" dirty="0"/>
            <a:t>o the authors’ knowledge, no studies describe the prevalence and characteristics of curricula in IM residencies addressing public advocacy for communities and populations.</a:t>
          </a:r>
          <a:endParaRPr lang="en-US" sz="1700" kern="1200" dirty="0"/>
        </a:p>
      </dsp:txBody>
      <dsp:txXfrm>
        <a:off x="58469" y="2591328"/>
        <a:ext cx="4975923" cy="1080812"/>
      </dsp:txXfrm>
    </dsp:sp>
    <dsp:sp modelId="{C1AC26C4-69AC-E14B-BDA5-9E8775F49087}">
      <dsp:nvSpPr>
        <dsp:cNvPr id="0" name=""/>
        <dsp:cNvSpPr/>
      </dsp:nvSpPr>
      <dsp:spPr>
        <a:xfrm>
          <a:off x="0" y="3779569"/>
          <a:ext cx="5092861" cy="1197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More than half of PDs (53.6%) reported no advocacy curricula, and many reported lack of faculty expertise in advocacy as a barrier. </a:t>
          </a:r>
          <a:endParaRPr lang="en-US" sz="1700" kern="1200" dirty="0"/>
        </a:p>
      </dsp:txBody>
      <dsp:txXfrm>
        <a:off x="58469" y="3838038"/>
        <a:ext cx="4975923" cy="10808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A1D03-8273-1C41-B2E3-50C4B2BAC0C8}">
      <dsp:nvSpPr>
        <dsp:cNvPr id="0" name=""/>
        <dsp:cNvSpPr/>
      </dsp:nvSpPr>
      <dsp:spPr>
        <a:xfrm>
          <a:off x="0" y="1862"/>
          <a:ext cx="11007524" cy="889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Support H.R. 6545 - the Physician Fee Schedule Update and Improvements Act</a:t>
          </a:r>
        </a:p>
      </dsp:txBody>
      <dsp:txXfrm>
        <a:off x="43425" y="45287"/>
        <a:ext cx="10920674" cy="802715"/>
      </dsp:txXfrm>
    </dsp:sp>
    <dsp:sp modelId="{339A8CF8-4590-6146-850A-B67B00E00FAE}">
      <dsp:nvSpPr>
        <dsp:cNvPr id="0" name=""/>
        <dsp:cNvSpPr/>
      </dsp:nvSpPr>
      <dsp:spPr>
        <a:xfrm>
          <a:off x="0" y="891428"/>
          <a:ext cx="11007524" cy="340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8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Raise the threshold for implementing budget neutral payment cuts from $20 million to $53 million </a:t>
          </a:r>
        </a:p>
        <a:p>
          <a:pPr marL="228600" lvl="1" indent="-228600" algn="l" defTabSz="1066800">
            <a:lnSpc>
              <a:spcPct val="90000"/>
            </a:lnSpc>
            <a:spcBef>
              <a:spcPct val="0"/>
            </a:spcBef>
            <a:spcAft>
              <a:spcPct val="20000"/>
            </a:spcAft>
            <a:buFont typeface="Arial" panose="020B0604020202020204" pitchFamily="34" charset="0"/>
            <a:buChar char="•"/>
          </a:pPr>
          <a:r>
            <a:rPr lang="en-US" sz="2400" kern="1200" dirty="0"/>
            <a:t>Would provide an increased update to the threshold every five years afterwards based on the MEI.</a:t>
          </a:r>
        </a:p>
        <a:p>
          <a:pPr marL="228600" lvl="1" indent="-228600" algn="l" defTabSz="1066800">
            <a:lnSpc>
              <a:spcPct val="90000"/>
            </a:lnSpc>
            <a:spcBef>
              <a:spcPct val="0"/>
            </a:spcBef>
            <a:spcAft>
              <a:spcPct val="20000"/>
            </a:spcAft>
            <a:buFont typeface="Arial" panose="020B0604020202020204" pitchFamily="34" charset="0"/>
            <a:buChar char="•"/>
          </a:pPr>
          <a:r>
            <a:rPr lang="en-US" sz="2400" b="0" i="0" kern="1200" dirty="0"/>
            <a:t>Require the Centers for Medicare and Medicaid Services (CMS) to reconcile inaccurate utilization projections based on actual claims</a:t>
          </a:r>
          <a:endParaRPr lang="en-US" sz="2400" kern="1200" dirty="0"/>
        </a:p>
        <a:p>
          <a:pPr marL="228600" lvl="1" indent="-228600" algn="l" defTabSz="1066800">
            <a:lnSpc>
              <a:spcPct val="90000"/>
            </a:lnSpc>
            <a:spcBef>
              <a:spcPct val="0"/>
            </a:spcBef>
            <a:spcAft>
              <a:spcPct val="20000"/>
            </a:spcAft>
            <a:buFont typeface="Arial" panose="020B0604020202020204" pitchFamily="34" charset="0"/>
            <a:buChar char="•"/>
          </a:pPr>
          <a:r>
            <a:rPr lang="en-US" sz="2400" b="0" i="0" kern="1200" dirty="0"/>
            <a:t>Update practice expense inputs, such as clinical labor costs, at least every five years</a:t>
          </a:r>
          <a:endParaRPr lang="en-US" sz="2400" kern="1200" dirty="0"/>
        </a:p>
        <a:p>
          <a:pPr marL="228600" lvl="1" indent="-228600" algn="l" defTabSz="1066800">
            <a:lnSpc>
              <a:spcPct val="90000"/>
            </a:lnSpc>
            <a:spcBef>
              <a:spcPct val="0"/>
            </a:spcBef>
            <a:spcAft>
              <a:spcPct val="20000"/>
            </a:spcAft>
            <a:buFont typeface="Arial" panose="020B0604020202020204" pitchFamily="34" charset="0"/>
            <a:buChar char="•"/>
          </a:pPr>
          <a:r>
            <a:rPr lang="en-US" sz="2400" b="0" i="0" kern="1200" dirty="0"/>
            <a:t>Limit the year-to-year conversion factor variance to no more than 2.5% each year</a:t>
          </a:r>
          <a:endParaRPr lang="en-US" sz="2400" kern="1200" dirty="0"/>
        </a:p>
      </dsp:txBody>
      <dsp:txXfrm>
        <a:off x="0" y="891428"/>
        <a:ext cx="11007524" cy="34012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C3168-18F8-4334-811B-D5EAFCF1AD46}">
      <dsp:nvSpPr>
        <dsp:cNvPr id="0" name=""/>
        <dsp:cNvSpPr/>
      </dsp:nvSpPr>
      <dsp:spPr>
        <a:xfrm>
          <a:off x="0" y="73229"/>
          <a:ext cx="10515600" cy="1998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The American College of Physicians recommends that all payment systems substantially increase relative and absolute payments for primary care commensurate with its value in achieving better outcomes and lower costs.</a:t>
          </a:r>
          <a:endParaRPr lang="en-US" sz="2800" kern="1200" dirty="0"/>
        </a:p>
      </dsp:txBody>
      <dsp:txXfrm>
        <a:off x="97552" y="170781"/>
        <a:ext cx="10320496" cy="1803256"/>
      </dsp:txXfrm>
    </dsp:sp>
    <dsp:sp modelId="{0D8BD78E-54C4-4396-9317-31E14814B5C1}">
      <dsp:nvSpPr>
        <dsp:cNvPr id="0" name=""/>
        <dsp:cNvSpPr/>
      </dsp:nvSpPr>
      <dsp:spPr>
        <a:xfrm>
          <a:off x="0" y="2152229"/>
          <a:ext cx="10515600" cy="1998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Medicare payment levels to physicians for covered primary care and preventive benefits are adequate to ensure that:</a:t>
          </a:r>
        </a:p>
      </dsp:txBody>
      <dsp:txXfrm>
        <a:off x="97552" y="2249781"/>
        <a:ext cx="10320496" cy="1803256"/>
      </dsp:txXfrm>
    </dsp:sp>
    <dsp:sp modelId="{D46C642B-0439-4A9A-8700-FD662D8476E3}">
      <dsp:nvSpPr>
        <dsp:cNvPr id="0" name=""/>
        <dsp:cNvSpPr/>
      </dsp:nvSpPr>
      <dsp:spPr>
        <a:xfrm>
          <a:off x="0" y="4150589"/>
          <a:ext cx="1051560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US" sz="2200" kern="1200" dirty="0"/>
            <a:t>beneficiaries have access to such services, </a:t>
          </a:r>
        </a:p>
        <a:p>
          <a:pPr marL="228600" lvl="1" indent="-228600" algn="l" defTabSz="977900">
            <a:lnSpc>
              <a:spcPct val="90000"/>
            </a:lnSpc>
            <a:spcBef>
              <a:spcPct val="0"/>
            </a:spcBef>
            <a:spcAft>
              <a:spcPct val="20000"/>
            </a:spcAft>
            <a:buFont typeface="Arial" panose="020B0604020202020204" pitchFamily="34" charset="0"/>
            <a:buChar char="•"/>
          </a:pPr>
          <a:r>
            <a:rPr lang="en-US" sz="2200" kern="1200" dirty="0"/>
            <a:t>the payment rates cover physicians’ resource costs (including annual increases in the costs of providing services due to inflation), and</a:t>
          </a:r>
        </a:p>
        <a:p>
          <a:pPr marL="228600" lvl="1" indent="-228600" algn="l" defTabSz="977900">
            <a:lnSpc>
              <a:spcPct val="90000"/>
            </a:lnSpc>
            <a:spcBef>
              <a:spcPct val="0"/>
            </a:spcBef>
            <a:spcAft>
              <a:spcPct val="20000"/>
            </a:spcAft>
            <a:buFont typeface="Arial" panose="020B0604020202020204" pitchFamily="34" charset="0"/>
            <a:buChar char="•"/>
          </a:pPr>
          <a:r>
            <a:rPr lang="en-US" sz="2200" kern="1200" dirty="0"/>
            <a:t>adequate annual updates are issued that are fair and predictable.</a:t>
          </a:r>
        </a:p>
      </dsp:txBody>
      <dsp:txXfrm>
        <a:off x="0" y="4150589"/>
        <a:ext cx="10515600" cy="1449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B6540-F49F-EC46-8494-FAA50E5DF934}">
      <dsp:nvSpPr>
        <dsp:cNvPr id="0" name=""/>
        <dsp:cNvSpPr/>
      </dsp:nvSpPr>
      <dsp:spPr>
        <a:xfrm>
          <a:off x="0" y="21705"/>
          <a:ext cx="10515600" cy="1855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 [and/or Representative(s) XX] am/is/are supportive of H.R. 6545 - the Physician Fee Schedule Update and Improvements Act AND also of the EDUCATE Act. What does ACP think about the EDUCATE Act? Can we count on your support there as well?</a:t>
          </a:r>
        </a:p>
      </dsp:txBody>
      <dsp:txXfrm>
        <a:off x="90584" y="112289"/>
        <a:ext cx="10334432" cy="1674452"/>
      </dsp:txXfrm>
    </dsp:sp>
    <dsp:sp modelId="{E301C4FB-0FF1-D64C-A30B-254E82BBF8BB}">
      <dsp:nvSpPr>
        <dsp:cNvPr id="0" name=""/>
        <dsp:cNvSpPr/>
      </dsp:nvSpPr>
      <dsp:spPr>
        <a:xfrm>
          <a:off x="0" y="1877325"/>
          <a:ext cx="10515600"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ACP believes that DEI programs in medical education serve to:</a:t>
          </a:r>
        </a:p>
        <a:p>
          <a:pPr marL="457200" lvl="2" indent="-228600" algn="l" defTabSz="889000">
            <a:lnSpc>
              <a:spcPct val="90000"/>
            </a:lnSpc>
            <a:spcBef>
              <a:spcPct val="0"/>
            </a:spcBef>
            <a:spcAft>
              <a:spcPct val="20000"/>
            </a:spcAft>
            <a:buFont typeface="Courier New" panose="02070309020205020404" pitchFamily="49" charset="0"/>
            <a:buChar char="o"/>
          </a:pPr>
          <a:r>
            <a:rPr lang="en-US" sz="2000" kern="1200" dirty="0"/>
            <a:t>address the current and historical underrepresentation of certain groups in the field of medicine, </a:t>
          </a:r>
        </a:p>
        <a:p>
          <a:pPr marL="457200" lvl="2" indent="-228600" algn="l" defTabSz="889000">
            <a:lnSpc>
              <a:spcPct val="90000"/>
            </a:lnSpc>
            <a:spcBef>
              <a:spcPct val="0"/>
            </a:spcBef>
            <a:spcAft>
              <a:spcPct val="20000"/>
            </a:spcAft>
            <a:buFont typeface="Courier New" panose="02070309020205020404" pitchFamily="49" charset="0"/>
            <a:buChar char="o"/>
          </a:pPr>
          <a:r>
            <a:rPr lang="en-US" sz="2000" kern="1200" dirty="0"/>
            <a:t>improve health outcomes of underserved and marginalized communities, </a:t>
          </a:r>
        </a:p>
        <a:p>
          <a:pPr marL="457200" lvl="2" indent="-228600" algn="l" defTabSz="889000">
            <a:lnSpc>
              <a:spcPct val="90000"/>
            </a:lnSpc>
            <a:spcBef>
              <a:spcPct val="0"/>
            </a:spcBef>
            <a:spcAft>
              <a:spcPct val="20000"/>
            </a:spcAft>
            <a:buFont typeface="Courier New" panose="02070309020205020404" pitchFamily="49" charset="0"/>
            <a:buChar char="o"/>
          </a:pPr>
          <a:r>
            <a:rPr lang="en-US" sz="2000" kern="1200" dirty="0"/>
            <a:t>promote equity and understanding among clinicians and patients, and</a:t>
          </a:r>
        </a:p>
        <a:p>
          <a:pPr marL="457200" lvl="2" indent="-228600" algn="l" defTabSz="889000">
            <a:lnSpc>
              <a:spcPct val="90000"/>
            </a:lnSpc>
            <a:spcBef>
              <a:spcPct val="0"/>
            </a:spcBef>
            <a:spcAft>
              <a:spcPct val="20000"/>
            </a:spcAft>
            <a:buFont typeface="Courier New" panose="02070309020205020404" pitchFamily="49" charset="0"/>
            <a:buChar char="o"/>
          </a:pPr>
          <a:r>
            <a:rPr lang="en-US" sz="2000" kern="1200" dirty="0"/>
            <a:t>facilitate quality care through an inclusive physician workforce.</a:t>
          </a:r>
        </a:p>
        <a:p>
          <a:pPr marL="228600" lvl="1" indent="-228600" algn="l" defTabSz="889000">
            <a:lnSpc>
              <a:spcPct val="90000"/>
            </a:lnSpc>
            <a:spcBef>
              <a:spcPct val="0"/>
            </a:spcBef>
            <a:spcAft>
              <a:spcPct val="20000"/>
            </a:spcAft>
            <a:buChar char="•"/>
          </a:pPr>
          <a:r>
            <a:rPr lang="en-US" sz="2000" kern="1200" dirty="0">
              <a:highlight>
                <a:srgbClr val="FFFF00"/>
              </a:highlight>
            </a:rPr>
            <a:t>However, we are not here to discuss this bill today—and recognize that we may not be able to agree on all issues, but sincerely appreciate your support for H.R. 6545 and are interested in working together to help move that bill forward.</a:t>
          </a:r>
        </a:p>
        <a:p>
          <a:pPr marL="228600" lvl="1" indent="-228600" algn="l" defTabSz="889000">
            <a:lnSpc>
              <a:spcPct val="90000"/>
            </a:lnSpc>
            <a:spcBef>
              <a:spcPct val="0"/>
            </a:spcBef>
            <a:spcAft>
              <a:spcPct val="20000"/>
            </a:spcAft>
            <a:buChar char="•"/>
          </a:pPr>
          <a:r>
            <a:rPr lang="en-US" sz="2000" kern="1200" dirty="0">
              <a:highlight>
                <a:srgbClr val="FFFF00"/>
              </a:highlight>
            </a:rPr>
            <a:t>If you would like any additional information about ACP’s positions regarding the EDUCATE Act or DEI more broadly, I can have the ACP staff follow up with you.</a:t>
          </a:r>
        </a:p>
      </dsp:txBody>
      <dsp:txXfrm>
        <a:off x="0" y="1877325"/>
        <a:ext cx="10515600" cy="3552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2A1D9-9E6E-4693-A806-9D80E6CCC146}">
      <dsp:nvSpPr>
        <dsp:cNvPr id="0" name=""/>
        <dsp:cNvSpPr/>
      </dsp:nvSpPr>
      <dsp:spPr>
        <a:xfrm>
          <a:off x="0" y="197329"/>
          <a:ext cx="10515600" cy="2527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Why should Congress intervene yet again to invest in the physician fee schedule rather than letting existing law take effect (i.e., MACRA, budget neutrality).  </a:t>
          </a:r>
        </a:p>
        <a:p>
          <a:pPr marL="0" lvl="0" indent="0" algn="l" defTabSz="1200150">
            <a:lnSpc>
              <a:spcPct val="90000"/>
            </a:lnSpc>
            <a:spcBef>
              <a:spcPct val="0"/>
            </a:spcBef>
            <a:spcAft>
              <a:spcPct val="35000"/>
            </a:spcAft>
            <a:buNone/>
          </a:pPr>
          <a:r>
            <a:rPr lang="en-US" sz="2700" kern="1200" dirty="0"/>
            <a:t>Also, didn’t primary care payment benefit from the recent implementation of G2211</a:t>
          </a:r>
        </a:p>
      </dsp:txBody>
      <dsp:txXfrm>
        <a:off x="123368" y="320697"/>
        <a:ext cx="10268864" cy="2280464"/>
      </dsp:txXfrm>
    </dsp:sp>
    <dsp:sp modelId="{41AE6E91-3136-5A4B-9A38-56E73EBF1624}">
      <dsp:nvSpPr>
        <dsp:cNvPr id="0" name=""/>
        <dsp:cNvSpPr/>
      </dsp:nvSpPr>
      <dsp:spPr>
        <a:xfrm>
          <a:off x="0" y="2724530"/>
          <a:ext cx="10515600" cy="229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While the implementation of G2211 was welcome and needed, it is still only a step along the way toward addressing the historic undervaluation of primary care services. </a:t>
          </a:r>
        </a:p>
        <a:p>
          <a:pPr marL="228600" lvl="1" indent="-228600" algn="l" defTabSz="933450">
            <a:lnSpc>
              <a:spcPct val="90000"/>
            </a:lnSpc>
            <a:spcBef>
              <a:spcPct val="0"/>
            </a:spcBef>
            <a:spcAft>
              <a:spcPct val="20000"/>
            </a:spcAft>
            <a:buChar char="•"/>
          </a:pPr>
          <a:r>
            <a:rPr lang="en-US" sz="2100" kern="1200" dirty="0"/>
            <a:t>Further, this issue is indicative of broader systemic flaws in the Medicare physician fee schedule itself that must be addressed—and this bill would move us significantly in the right direction.</a:t>
          </a:r>
        </a:p>
        <a:p>
          <a:pPr marL="228600" lvl="1" indent="-228600" algn="l" defTabSz="933450">
            <a:lnSpc>
              <a:spcPct val="90000"/>
            </a:lnSpc>
            <a:spcBef>
              <a:spcPct val="0"/>
            </a:spcBef>
            <a:spcAft>
              <a:spcPct val="20000"/>
            </a:spcAft>
            <a:buChar char="•"/>
          </a:pPr>
          <a:r>
            <a:rPr lang="en-US" sz="2100" kern="1200" dirty="0"/>
            <a:t>Most importantly, share any specific stories about your own practice’s experience  and how critical having a stable payment system is to your and your patients’ well-being.</a:t>
          </a:r>
        </a:p>
      </dsp:txBody>
      <dsp:txXfrm>
        <a:off x="0" y="2724530"/>
        <a:ext cx="10515600" cy="22914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02786-26BB-4ABA-B452-615DC6E68786}">
      <dsp:nvSpPr>
        <dsp:cNvPr id="0" name=""/>
        <dsp:cNvSpPr/>
      </dsp:nvSpPr>
      <dsp:spPr>
        <a:xfrm>
          <a:off x="0" y="73619"/>
          <a:ext cx="10515600" cy="192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You lawmaker expresses interest in or support for this issue but is uncertain about what bills we are supporting or what to do about it.</a:t>
          </a:r>
        </a:p>
      </dsp:txBody>
      <dsp:txXfrm>
        <a:off x="93954" y="167573"/>
        <a:ext cx="10327692" cy="1736741"/>
      </dsp:txXfrm>
    </dsp:sp>
    <dsp:sp modelId="{15F6EA9F-EE8F-420D-92DE-04AEE2A95105}">
      <dsp:nvSpPr>
        <dsp:cNvPr id="0" name=""/>
        <dsp:cNvSpPr/>
      </dsp:nvSpPr>
      <dsp:spPr>
        <a:xfrm>
          <a:off x="0" y="1998269"/>
          <a:ext cx="10515600"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Provide them with the “leave behind” folder, which explains the issue and the bill(s) we are asking them to support.</a:t>
          </a:r>
        </a:p>
        <a:p>
          <a:pPr marL="228600" lvl="1" indent="-228600" algn="l" defTabSz="1200150">
            <a:lnSpc>
              <a:spcPct val="90000"/>
            </a:lnSpc>
            <a:spcBef>
              <a:spcPct val="0"/>
            </a:spcBef>
            <a:spcAft>
              <a:spcPct val="20000"/>
            </a:spcAft>
            <a:buChar char="•"/>
          </a:pPr>
          <a:r>
            <a:rPr lang="en-US" sz="2700" kern="1200" dirty="0"/>
            <a:t>Give examples from your own practice and/or your patient experiences to reflect the impact of the lack of an inflationary update on physician payment to your practice and the long-term issue primary care and internal medicine services being undervalued overall.</a:t>
          </a:r>
        </a:p>
      </dsp:txBody>
      <dsp:txXfrm>
        <a:off x="0" y="1998269"/>
        <a:ext cx="10515600" cy="28255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E74C6-4DE6-4E7C-878E-405CA78F9B0A}">
      <dsp:nvSpPr>
        <dsp:cNvPr id="0" name=""/>
        <dsp:cNvSpPr/>
      </dsp:nvSpPr>
      <dsp:spPr>
        <a:xfrm>
          <a:off x="0" y="270209"/>
          <a:ext cx="10515600" cy="10827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Cosponsor and pass H.R. 2389/S. 1302, The Resident Physician Shortage Reduction Act of 2023</a:t>
          </a:r>
          <a:endParaRPr lang="en-US" sz="2400" kern="1200" dirty="0"/>
        </a:p>
      </dsp:txBody>
      <dsp:txXfrm>
        <a:off x="52853" y="323062"/>
        <a:ext cx="10409894" cy="977002"/>
      </dsp:txXfrm>
    </dsp:sp>
    <dsp:sp modelId="{2FB321E5-EFE4-4751-8390-8A7D3707B84E}">
      <dsp:nvSpPr>
        <dsp:cNvPr id="0" name=""/>
        <dsp:cNvSpPr/>
      </dsp:nvSpPr>
      <dsp:spPr>
        <a:xfrm>
          <a:off x="0" y="1352918"/>
          <a:ext cx="10515600"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Gradually raises the number of Medicare-supported GME positions by 2,000 per year for seven years (so a total of 14,000 new GME positions).</a:t>
          </a:r>
        </a:p>
        <a:p>
          <a:pPr marL="171450" lvl="1" indent="-171450" algn="l" defTabSz="800100">
            <a:lnSpc>
              <a:spcPct val="90000"/>
            </a:lnSpc>
            <a:spcBef>
              <a:spcPct val="0"/>
            </a:spcBef>
            <a:spcAft>
              <a:spcPct val="20000"/>
            </a:spcAft>
            <a:buChar char="•"/>
          </a:pPr>
          <a:r>
            <a:rPr lang="en-US" sz="1800" kern="1200" dirty="0"/>
            <a:t>GAO </a:t>
          </a:r>
          <a:r>
            <a:rPr lang="en-US" sz="1800" b="0" i="0" kern="1200" dirty="0"/>
            <a:t>report on strategies to increase the diversity of the health professional workforce, including with respect to representation from rural, low-income, and minority communities</a:t>
          </a:r>
          <a:endParaRPr lang="en-US" sz="1800" kern="1200" dirty="0"/>
        </a:p>
      </dsp:txBody>
      <dsp:txXfrm>
        <a:off x="0" y="1352918"/>
        <a:ext cx="10515600" cy="1110037"/>
      </dsp:txXfrm>
    </dsp:sp>
    <dsp:sp modelId="{A275491C-D497-426E-9709-03EECA7AF220}">
      <dsp:nvSpPr>
        <dsp:cNvPr id="0" name=""/>
        <dsp:cNvSpPr/>
      </dsp:nvSpPr>
      <dsp:spPr>
        <a:xfrm>
          <a:off x="0" y="2462956"/>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It is estimated that there will be a shortage of 17,800 to 48,000 primary care physicians by 2034. </a:t>
          </a:r>
        </a:p>
      </dsp:txBody>
      <dsp:txXfrm>
        <a:off x="59399" y="2522355"/>
        <a:ext cx="10396802" cy="1098002"/>
      </dsp:txXfrm>
    </dsp:sp>
    <dsp:sp modelId="{304C4956-944E-48A9-A281-78053D2A9187}">
      <dsp:nvSpPr>
        <dsp:cNvPr id="0" name=""/>
        <dsp:cNvSpPr/>
      </dsp:nvSpPr>
      <dsp:spPr>
        <a:xfrm>
          <a:off x="0" y="3866956"/>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A 2021 report by the National Academy of Sciences, Engineering and Medicine called on policymakers to increase investment in primary care as evidence shows that it is critical for achieving health care’s quadruple aim.</a:t>
          </a:r>
        </a:p>
      </dsp:txBody>
      <dsp:txXfrm>
        <a:off x="59399" y="3926355"/>
        <a:ext cx="10396802" cy="10980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C9EBB-ECB9-47D1-B033-6E22F3FEAE76}">
      <dsp:nvSpPr>
        <dsp:cNvPr id="0" name=""/>
        <dsp:cNvSpPr/>
      </dsp:nvSpPr>
      <dsp:spPr>
        <a:xfrm>
          <a:off x="0" y="55596"/>
          <a:ext cx="10515600"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ACP Policy:</a:t>
          </a:r>
        </a:p>
      </dsp:txBody>
      <dsp:txXfrm>
        <a:off x="36296" y="91892"/>
        <a:ext cx="10443008" cy="670943"/>
      </dsp:txXfrm>
    </dsp:sp>
    <dsp:sp modelId="{2DB3692C-D464-4345-840E-DE0256B37F68}">
      <dsp:nvSpPr>
        <dsp:cNvPr id="0" name=""/>
        <dsp:cNvSpPr/>
      </dsp:nvSpPr>
      <dsp:spPr>
        <a:xfrm>
          <a:off x="0" y="799131"/>
          <a:ext cx="10515600" cy="4042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ACP strongly supports federal training programs to ensure that an adequate workforce exists to provide primary care to patients. </a:t>
          </a:r>
        </a:p>
        <a:p>
          <a:pPr marL="228600" lvl="1" indent="-228600" algn="l" defTabSz="1066800">
            <a:lnSpc>
              <a:spcPct val="90000"/>
            </a:lnSpc>
            <a:spcBef>
              <a:spcPct val="0"/>
            </a:spcBef>
            <a:spcAft>
              <a:spcPct val="20000"/>
            </a:spcAft>
            <a:buChar char="•"/>
          </a:pPr>
          <a:r>
            <a:rPr lang="en-US" sz="2400" kern="1200" dirty="0"/>
            <a:t>Graduate medical education is a </a:t>
          </a:r>
          <a:r>
            <a:rPr lang="en-US" sz="2400" i="1" kern="1200" dirty="0"/>
            <a:t>unique public good </a:t>
          </a:r>
          <a:r>
            <a:rPr lang="en-US" sz="2400" kern="1200" dirty="0"/>
            <a:t>that benefits all of society and must be financially supported by all who pay for health care services. </a:t>
          </a:r>
        </a:p>
        <a:p>
          <a:pPr marL="228600" lvl="1" indent="-228600" algn="l" defTabSz="1066800">
            <a:lnSpc>
              <a:spcPct val="90000"/>
            </a:lnSpc>
            <a:spcBef>
              <a:spcPct val="0"/>
            </a:spcBef>
            <a:spcAft>
              <a:spcPct val="20000"/>
            </a:spcAft>
            <a:buChar char="•"/>
          </a:pPr>
          <a:r>
            <a:rPr lang="en-US" sz="2400" kern="1200" dirty="0"/>
            <a:t>Graduate medical education provides intense educational experiences and supervised hands-on training that is required to prepare physicians for clinical practice</a:t>
          </a:r>
        </a:p>
        <a:p>
          <a:pPr marL="228600" lvl="1" indent="-228600" algn="l" defTabSz="1066800">
            <a:lnSpc>
              <a:spcPct val="90000"/>
            </a:lnSpc>
            <a:spcBef>
              <a:spcPct val="0"/>
            </a:spcBef>
            <a:spcAft>
              <a:spcPct val="20000"/>
            </a:spcAft>
            <a:buChar char="•"/>
          </a:pPr>
          <a:r>
            <a:rPr lang="en-US" sz="2400" kern="1200" dirty="0"/>
            <a:t>Funding should be maintained and increased for programs and initiatives that increase the number of physicians and other health care professionals providing care for all communities, including for racial and ethnic communities historically underserved and disenfranchised.</a:t>
          </a:r>
        </a:p>
      </dsp:txBody>
      <dsp:txXfrm>
        <a:off x="0" y="799131"/>
        <a:ext cx="10515600" cy="40427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E1CEA-D236-2D43-9346-A5D490BD189F}">
      <dsp:nvSpPr>
        <dsp:cNvPr id="0" name=""/>
        <dsp:cNvSpPr/>
      </dsp:nvSpPr>
      <dsp:spPr>
        <a:xfrm>
          <a:off x="0" y="12804"/>
          <a:ext cx="10515600" cy="1174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t>Demographics — specifically, population growth and aging — continue to be the primary drivers for increasing the need for more doctors to meet the health care needs of tomorrow.</a:t>
          </a:r>
          <a:endParaRPr lang="en-US" sz="2100" kern="1200" dirty="0"/>
        </a:p>
      </dsp:txBody>
      <dsp:txXfrm>
        <a:off x="57347" y="70151"/>
        <a:ext cx="10400906" cy="1060059"/>
      </dsp:txXfrm>
    </dsp:sp>
    <dsp:sp modelId="{74ABCFFF-EB0D-244B-B4BA-32FD99CFF25A}">
      <dsp:nvSpPr>
        <dsp:cNvPr id="0" name=""/>
        <dsp:cNvSpPr/>
      </dsp:nvSpPr>
      <dsp:spPr>
        <a:xfrm>
          <a:off x="0" y="1187557"/>
          <a:ext cx="105156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dirty="0"/>
            <a:t>By 2036, the U.S. population is projected to grow by 8.4%. Additionally, the population aged 65 and older is projected to grow by 34.1%, with an increase of 54.7% in the size of the population aged 75 and older. </a:t>
          </a:r>
          <a:endParaRPr lang="en-US" sz="1600" kern="1200" dirty="0"/>
        </a:p>
      </dsp:txBody>
      <dsp:txXfrm>
        <a:off x="0" y="1187557"/>
        <a:ext cx="10515600" cy="499904"/>
      </dsp:txXfrm>
    </dsp:sp>
    <dsp:sp modelId="{F936EC63-25D5-174C-A520-D0613651D789}">
      <dsp:nvSpPr>
        <dsp:cNvPr id="0" name=""/>
        <dsp:cNvSpPr/>
      </dsp:nvSpPr>
      <dsp:spPr>
        <a:xfrm>
          <a:off x="0" y="1687462"/>
          <a:ext cx="10515600" cy="1174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t>A large portion of the physician workforce is nearing the traditional retirement age.</a:t>
          </a:r>
          <a:endParaRPr lang="en-US" sz="2100" kern="1200" dirty="0"/>
        </a:p>
      </dsp:txBody>
      <dsp:txXfrm>
        <a:off x="57347" y="1744809"/>
        <a:ext cx="10400906" cy="1060059"/>
      </dsp:txXfrm>
    </dsp:sp>
    <dsp:sp modelId="{7E87ED5C-91EE-EE4F-833F-857D4FEF84B7}">
      <dsp:nvSpPr>
        <dsp:cNvPr id="0" name=""/>
        <dsp:cNvSpPr/>
      </dsp:nvSpPr>
      <dsp:spPr>
        <a:xfrm>
          <a:off x="0" y="2862215"/>
          <a:ext cx="105156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dirty="0"/>
            <a:t>Physicians aged 65 or older are 20% of the clinical physician workforce, and those between age 55 and 64 are 22% of the clinical physician workforce.</a:t>
          </a:r>
          <a:endParaRPr lang="en-US" sz="1600" kern="1200" dirty="0"/>
        </a:p>
      </dsp:txBody>
      <dsp:txXfrm>
        <a:off x="0" y="2862215"/>
        <a:ext cx="10515600" cy="499904"/>
      </dsp:txXfrm>
    </dsp:sp>
    <dsp:sp modelId="{CEEE195D-B442-C345-9BB7-1D1E327C20D2}">
      <dsp:nvSpPr>
        <dsp:cNvPr id="0" name=""/>
        <dsp:cNvSpPr/>
      </dsp:nvSpPr>
      <dsp:spPr>
        <a:xfrm>
          <a:off x="0" y="3362120"/>
          <a:ext cx="10515600" cy="1174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t>In addition, the AAMC examined and found that if communities underserved by the nation’s health care system could obtain care at the same rate as populations with better access to care, the nation would have needed approximately 202,800 more physicians as of 2021.</a:t>
          </a:r>
          <a:endParaRPr lang="en-US" sz="2100" kern="1200" dirty="0"/>
        </a:p>
      </dsp:txBody>
      <dsp:txXfrm>
        <a:off x="57347" y="3419467"/>
        <a:ext cx="10400906" cy="1060059"/>
      </dsp:txXfrm>
    </dsp:sp>
    <dsp:sp modelId="{3DD515FE-AA9F-2044-B290-38A53F41A9C2}">
      <dsp:nvSpPr>
        <dsp:cNvPr id="0" name=""/>
        <dsp:cNvSpPr/>
      </dsp:nvSpPr>
      <dsp:spPr>
        <a:xfrm>
          <a:off x="0" y="4536873"/>
          <a:ext cx="10515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a:t>This is more than five times the magnitude of current shortfall estimates based on current utilization</a:t>
          </a:r>
          <a:endParaRPr lang="en-US" sz="1600" kern="1200" dirty="0"/>
        </a:p>
      </dsp:txBody>
      <dsp:txXfrm>
        <a:off x="0" y="4536873"/>
        <a:ext cx="10515600" cy="3477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B99A8-846A-40A0-9624-14D735BDDA34}">
      <dsp:nvSpPr>
        <dsp:cNvPr id="0" name=""/>
        <dsp:cNvSpPr/>
      </dsp:nvSpPr>
      <dsp:spPr>
        <a:xfrm>
          <a:off x="0" y="73619"/>
          <a:ext cx="10515600" cy="192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You lawmaker expresses interest in or support for these issues but is uncertain about what bills we are supporting or what to do about it.</a:t>
          </a:r>
        </a:p>
      </dsp:txBody>
      <dsp:txXfrm>
        <a:off x="93954" y="167573"/>
        <a:ext cx="10327692" cy="1736741"/>
      </dsp:txXfrm>
    </dsp:sp>
    <dsp:sp modelId="{89FCE96F-A3C3-45AC-AC5D-285E83C83E58}">
      <dsp:nvSpPr>
        <dsp:cNvPr id="0" name=""/>
        <dsp:cNvSpPr/>
      </dsp:nvSpPr>
      <dsp:spPr>
        <a:xfrm>
          <a:off x="0" y="1998269"/>
          <a:ext cx="10515600"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You answer: Promise to provide them with an the “leave behind” folder, which explains the issue and the bill(s) we are asking them to support.</a:t>
          </a:r>
        </a:p>
        <a:p>
          <a:pPr marL="228600" lvl="1" indent="-228600" algn="l" defTabSz="1200150">
            <a:lnSpc>
              <a:spcPct val="90000"/>
            </a:lnSpc>
            <a:spcBef>
              <a:spcPct val="0"/>
            </a:spcBef>
            <a:spcAft>
              <a:spcPct val="20000"/>
            </a:spcAft>
            <a:buChar char="•"/>
          </a:pPr>
          <a:r>
            <a:rPr lang="en-US" sz="2700" kern="1200" dirty="0"/>
            <a:t>Give examples from your own practice and/or your patient experiences to reflect the importance of additional graduate medical education (GME) positions to the public good and education of the physician workforce.</a:t>
          </a:r>
        </a:p>
      </dsp:txBody>
      <dsp:txXfrm>
        <a:off x="0" y="1998269"/>
        <a:ext cx="10515600" cy="2825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99D3C-A27E-4197-AC02-EA221A2C46BE}">
      <dsp:nvSpPr>
        <dsp:cNvPr id="0" name=""/>
        <dsp:cNvSpPr/>
      </dsp:nvSpPr>
      <dsp:spPr>
        <a:xfrm>
          <a:off x="1343203" y="2096"/>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Promoting patient access to care</a:t>
          </a:r>
        </a:p>
      </dsp:txBody>
      <dsp:txXfrm>
        <a:off x="1343203" y="2096"/>
        <a:ext cx="2446622" cy="1467973"/>
      </dsp:txXfrm>
    </dsp:sp>
    <dsp:sp modelId="{B98239DC-01CC-42D4-A875-3811D54323BE}">
      <dsp:nvSpPr>
        <dsp:cNvPr id="0" name=""/>
        <dsp:cNvSpPr/>
      </dsp:nvSpPr>
      <dsp:spPr>
        <a:xfrm>
          <a:off x="4034488" y="2096"/>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Protecting the patient-physician relationship</a:t>
          </a:r>
        </a:p>
      </dsp:txBody>
      <dsp:txXfrm>
        <a:off x="4034488" y="2096"/>
        <a:ext cx="2446622" cy="1467973"/>
      </dsp:txXfrm>
    </dsp:sp>
    <dsp:sp modelId="{527CFDC4-E2CF-43E8-8FC1-89D2FA593C87}">
      <dsp:nvSpPr>
        <dsp:cNvPr id="0" name=""/>
        <dsp:cNvSpPr/>
      </dsp:nvSpPr>
      <dsp:spPr>
        <a:xfrm>
          <a:off x="6725773" y="2096"/>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Addressing prescription drug access and affordability</a:t>
          </a:r>
        </a:p>
      </dsp:txBody>
      <dsp:txXfrm>
        <a:off x="6725773" y="2096"/>
        <a:ext cx="2446622" cy="1467973"/>
      </dsp:txXfrm>
    </dsp:sp>
    <dsp:sp modelId="{90375DEA-FDCA-4FC8-ACD7-2868BFB74E1C}">
      <dsp:nvSpPr>
        <dsp:cNvPr id="0" name=""/>
        <dsp:cNvSpPr/>
      </dsp:nvSpPr>
      <dsp:spPr>
        <a:xfrm>
          <a:off x="1343203" y="1714732"/>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Reducing administrative burden/“Patients before Paperwork”</a:t>
          </a:r>
        </a:p>
      </dsp:txBody>
      <dsp:txXfrm>
        <a:off x="1343203" y="1714732"/>
        <a:ext cx="2446622" cy="1467973"/>
      </dsp:txXfrm>
    </dsp:sp>
    <dsp:sp modelId="{2BBD39E7-AFA1-48C3-B201-3A9F7CD5762B}">
      <dsp:nvSpPr>
        <dsp:cNvPr id="0" name=""/>
        <dsp:cNvSpPr/>
      </dsp:nvSpPr>
      <dsp:spPr>
        <a:xfrm>
          <a:off x="4034488" y="1714732"/>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Compensating physicians, particularly for the value of care they provide</a:t>
          </a:r>
        </a:p>
      </dsp:txBody>
      <dsp:txXfrm>
        <a:off x="4034488" y="1714732"/>
        <a:ext cx="2446622" cy="1467973"/>
      </dsp:txXfrm>
    </dsp:sp>
    <dsp:sp modelId="{BD674CB2-1FCD-4085-915B-3711801847A7}">
      <dsp:nvSpPr>
        <dsp:cNvPr id="0" name=""/>
        <dsp:cNvSpPr/>
      </dsp:nvSpPr>
      <dsp:spPr>
        <a:xfrm>
          <a:off x="6725773" y="1714732"/>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Supporting programs that strengthen the physician workforce</a:t>
          </a:r>
        </a:p>
      </dsp:txBody>
      <dsp:txXfrm>
        <a:off x="6725773" y="1714732"/>
        <a:ext cx="2446622" cy="1467973"/>
      </dsp:txXfrm>
    </dsp:sp>
    <dsp:sp modelId="{49C56B1F-4801-47C8-8D02-2312C1D4D6A5}">
      <dsp:nvSpPr>
        <dsp:cNvPr id="0" name=""/>
        <dsp:cNvSpPr/>
      </dsp:nvSpPr>
      <dsp:spPr>
        <a:xfrm>
          <a:off x="2688846" y="3427368"/>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Health information technology</a:t>
          </a:r>
        </a:p>
      </dsp:txBody>
      <dsp:txXfrm>
        <a:off x="2688846" y="3427368"/>
        <a:ext cx="2446622" cy="1467973"/>
      </dsp:txXfrm>
    </dsp:sp>
    <dsp:sp modelId="{8DF1FD7C-8B45-40E7-8013-FEF0F5C980E1}">
      <dsp:nvSpPr>
        <dsp:cNvPr id="0" name=""/>
        <dsp:cNvSpPr/>
      </dsp:nvSpPr>
      <dsp:spPr>
        <a:xfrm>
          <a:off x="5380131" y="3427368"/>
          <a:ext cx="2446622" cy="14679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Preventing Firearms-related Deaths and Injuries</a:t>
          </a:r>
        </a:p>
      </dsp:txBody>
      <dsp:txXfrm>
        <a:off x="5380131" y="3427368"/>
        <a:ext cx="2446622" cy="1467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ABED3-EC87-495B-8AC8-BCC2092E1918}">
      <dsp:nvSpPr>
        <dsp:cNvPr id="0" name=""/>
        <dsp:cNvSpPr/>
      </dsp:nvSpPr>
      <dsp:spPr>
        <a:xfrm>
          <a:off x="3997763" y="70454"/>
          <a:ext cx="3381807" cy="338180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t>Needs of the Internal Medicine profession/ ACP members</a:t>
          </a:r>
        </a:p>
      </dsp:txBody>
      <dsp:txXfrm>
        <a:off x="4448671" y="662270"/>
        <a:ext cx="2479992" cy="1521813"/>
      </dsp:txXfrm>
    </dsp:sp>
    <dsp:sp modelId="{8FDC8B4D-42FB-4DD7-8F42-6C48F12E5737}">
      <dsp:nvSpPr>
        <dsp:cNvPr id="0" name=""/>
        <dsp:cNvSpPr/>
      </dsp:nvSpPr>
      <dsp:spPr>
        <a:xfrm>
          <a:off x="5218032" y="2184084"/>
          <a:ext cx="3381807" cy="338180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Environmental Feasibility/ Opportunities for Action – Can we get some wins?</a:t>
          </a:r>
        </a:p>
      </dsp:txBody>
      <dsp:txXfrm>
        <a:off x="6252302" y="3057717"/>
        <a:ext cx="2029084" cy="1859994"/>
      </dsp:txXfrm>
    </dsp:sp>
    <dsp:sp modelId="{B9599D19-3CA6-489A-A1B1-6F381C34EF68}">
      <dsp:nvSpPr>
        <dsp:cNvPr id="0" name=""/>
        <dsp:cNvSpPr/>
      </dsp:nvSpPr>
      <dsp:spPr>
        <a:xfrm>
          <a:off x="2777494" y="2184084"/>
          <a:ext cx="3381807" cy="338180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55650">
            <a:lnSpc>
              <a:spcPct val="90000"/>
            </a:lnSpc>
            <a:spcBef>
              <a:spcPct val="0"/>
            </a:spcBef>
            <a:spcAft>
              <a:spcPct val="35000"/>
            </a:spcAft>
            <a:buNone/>
          </a:pPr>
          <a:r>
            <a:rPr lang="en-US" sz="1700" kern="1200"/>
            <a:t>ACP Strategic Priorities:</a:t>
          </a:r>
        </a:p>
        <a:p>
          <a:pPr marL="114300" lvl="1" indent="-114300" algn="l" defTabSz="577850">
            <a:lnSpc>
              <a:spcPct val="90000"/>
            </a:lnSpc>
            <a:spcBef>
              <a:spcPct val="0"/>
            </a:spcBef>
            <a:spcAft>
              <a:spcPct val="15000"/>
            </a:spcAft>
            <a:buChar char="•"/>
          </a:pPr>
          <a:r>
            <a:rPr lang="en-US" sz="1300" kern="1200" dirty="0"/>
            <a:t>Valued Professional Identity; </a:t>
          </a:r>
        </a:p>
        <a:p>
          <a:pPr marL="114300" lvl="1" indent="-114300" algn="l" defTabSz="577850">
            <a:lnSpc>
              <a:spcPct val="90000"/>
            </a:lnSpc>
            <a:spcBef>
              <a:spcPct val="0"/>
            </a:spcBef>
            <a:spcAft>
              <a:spcPct val="15000"/>
            </a:spcAft>
            <a:buChar char="•"/>
          </a:pPr>
          <a:r>
            <a:rPr lang="en-US" sz="1300" kern="1200"/>
            <a:t>Membership Growth and Engagement; </a:t>
          </a:r>
        </a:p>
        <a:p>
          <a:pPr marL="114300" lvl="1" indent="-114300" algn="l" defTabSz="577850">
            <a:lnSpc>
              <a:spcPct val="90000"/>
            </a:lnSpc>
            <a:spcBef>
              <a:spcPct val="0"/>
            </a:spcBef>
            <a:spcAft>
              <a:spcPct val="15000"/>
            </a:spcAft>
            <a:buChar char="•"/>
          </a:pPr>
          <a:r>
            <a:rPr lang="en-US" sz="1300" kern="1200" dirty="0"/>
            <a:t>Diversity Equity Inclusion; </a:t>
          </a:r>
        </a:p>
        <a:p>
          <a:pPr marL="114300" lvl="1" indent="-114300" algn="l" defTabSz="577850">
            <a:lnSpc>
              <a:spcPct val="90000"/>
            </a:lnSpc>
            <a:spcBef>
              <a:spcPct val="0"/>
            </a:spcBef>
            <a:spcAft>
              <a:spcPct val="15000"/>
            </a:spcAft>
            <a:buChar char="•"/>
          </a:pPr>
          <a:r>
            <a:rPr lang="en-US" sz="1300" kern="1200" dirty="0"/>
            <a:t>Innovation</a:t>
          </a:r>
        </a:p>
      </dsp:txBody>
      <dsp:txXfrm>
        <a:off x="3095948" y="3057717"/>
        <a:ext cx="2029084" cy="1859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9FD98-D9D3-7740-9BA4-5AA7C632BDFA}">
      <dsp:nvSpPr>
        <dsp:cNvPr id="0" name=""/>
        <dsp:cNvSpPr/>
      </dsp:nvSpPr>
      <dsp:spPr>
        <a:xfrm>
          <a:off x="1305977" y="2352"/>
          <a:ext cx="3763640" cy="22581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Reducing administrative burden/“Patients before Paperwork”</a:t>
          </a:r>
        </a:p>
      </dsp:txBody>
      <dsp:txXfrm>
        <a:off x="1305977" y="2352"/>
        <a:ext cx="3763640" cy="2258184"/>
      </dsp:txXfrm>
    </dsp:sp>
    <dsp:sp modelId="{338CD131-BE5D-8749-9F7F-3378475AC06A}">
      <dsp:nvSpPr>
        <dsp:cNvPr id="0" name=""/>
        <dsp:cNvSpPr/>
      </dsp:nvSpPr>
      <dsp:spPr>
        <a:xfrm>
          <a:off x="5445982" y="2352"/>
          <a:ext cx="3763640" cy="22581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Compensating physicians, particularly for the value of care they provide</a:t>
          </a:r>
        </a:p>
      </dsp:txBody>
      <dsp:txXfrm>
        <a:off x="5445982" y="2352"/>
        <a:ext cx="3763640" cy="2258184"/>
      </dsp:txXfrm>
    </dsp:sp>
    <dsp:sp modelId="{B7EBCA48-B506-D840-807C-9BF23A8BCB5D}">
      <dsp:nvSpPr>
        <dsp:cNvPr id="0" name=""/>
        <dsp:cNvSpPr/>
      </dsp:nvSpPr>
      <dsp:spPr>
        <a:xfrm>
          <a:off x="3375979" y="2636901"/>
          <a:ext cx="3763640" cy="22581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Supporting programs that strengthen the physician workforce</a:t>
          </a:r>
        </a:p>
      </dsp:txBody>
      <dsp:txXfrm>
        <a:off x="3375979" y="2636901"/>
        <a:ext cx="3763640" cy="22581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4472C-6C3D-4C8F-A318-2D4C4008C567}">
      <dsp:nvSpPr>
        <dsp:cNvPr id="0" name=""/>
        <dsp:cNvSpPr/>
      </dsp:nvSpPr>
      <dsp:spPr>
        <a:xfrm>
          <a:off x="0" y="443379"/>
          <a:ext cx="10515600" cy="953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Support The Safe Step Act </a:t>
          </a:r>
          <a:r>
            <a:rPr lang="en-US" sz="2400" kern="1200" dirty="0"/>
            <a:t>(</a:t>
          </a:r>
          <a:r>
            <a:rPr lang="en-US" sz="2400" b="1" kern="1200" dirty="0"/>
            <a:t>H.R.2630/S. 652)</a:t>
          </a:r>
          <a:endParaRPr lang="en-US" sz="2400" kern="1200" dirty="0"/>
        </a:p>
      </dsp:txBody>
      <dsp:txXfrm>
        <a:off x="46541" y="489920"/>
        <a:ext cx="10422518" cy="860321"/>
      </dsp:txXfrm>
    </dsp:sp>
    <dsp:sp modelId="{C9583197-F94D-4EED-8A57-4116DE5017CD}">
      <dsp:nvSpPr>
        <dsp:cNvPr id="0" name=""/>
        <dsp:cNvSpPr/>
      </dsp:nvSpPr>
      <dsp:spPr>
        <a:xfrm>
          <a:off x="0" y="1465903"/>
          <a:ext cx="10515600" cy="953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P</a:t>
          </a:r>
          <a:r>
            <a:rPr lang="en-US" sz="2400" kern="1200" dirty="0"/>
            <a:t>rovides five exceptions to fail first protocols and requires that a group health plan grant an exemption if an application clearly demonstrates any of the following: </a:t>
          </a:r>
        </a:p>
      </dsp:txBody>
      <dsp:txXfrm>
        <a:off x="46541" y="1512444"/>
        <a:ext cx="10422518" cy="860321"/>
      </dsp:txXfrm>
    </dsp:sp>
    <dsp:sp modelId="{675C51BB-14B3-40ED-9765-109E3ACF2D49}">
      <dsp:nvSpPr>
        <dsp:cNvPr id="0" name=""/>
        <dsp:cNvSpPr/>
      </dsp:nvSpPr>
      <dsp:spPr>
        <a:xfrm>
          <a:off x="0" y="2419307"/>
          <a:ext cx="10515600"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The patient already tried and failed on the required drug. </a:t>
          </a:r>
        </a:p>
        <a:p>
          <a:pPr marL="171450" lvl="1" indent="-171450" algn="l" defTabSz="844550">
            <a:lnSpc>
              <a:spcPct val="90000"/>
            </a:lnSpc>
            <a:spcBef>
              <a:spcPct val="0"/>
            </a:spcBef>
            <a:spcAft>
              <a:spcPct val="20000"/>
            </a:spcAft>
            <a:buChar char="•"/>
          </a:pPr>
          <a:r>
            <a:rPr lang="en-US" sz="1900" kern="1200"/>
            <a:t>The delayed treatment will cause irreversible consequences and negatively affect the patient’s medication. </a:t>
          </a:r>
        </a:p>
        <a:p>
          <a:pPr marL="171450" lvl="1" indent="-171450" algn="l" defTabSz="844550">
            <a:lnSpc>
              <a:spcPct val="90000"/>
            </a:lnSpc>
            <a:spcBef>
              <a:spcPct val="0"/>
            </a:spcBef>
            <a:spcAft>
              <a:spcPct val="20000"/>
            </a:spcAft>
            <a:buChar char="•"/>
          </a:pPr>
          <a:r>
            <a:rPr lang="en-US" sz="1900" kern="1200" dirty="0"/>
            <a:t>The prescription drug to which the health plan is requiring the patient to “fail first” on will cause harm to the patient. </a:t>
          </a:r>
        </a:p>
        <a:p>
          <a:pPr marL="171450" lvl="1" indent="-171450" algn="l" defTabSz="844550">
            <a:lnSpc>
              <a:spcPct val="90000"/>
            </a:lnSpc>
            <a:spcBef>
              <a:spcPct val="0"/>
            </a:spcBef>
            <a:spcAft>
              <a:spcPct val="20000"/>
            </a:spcAft>
            <a:buChar char="•"/>
          </a:pPr>
          <a:r>
            <a:rPr lang="en-US" sz="1900" kern="1200"/>
            <a:t>The required drug will prevent a patient from working or fulfilling activities of daily living. </a:t>
          </a:r>
        </a:p>
        <a:p>
          <a:pPr marL="171450" lvl="1" indent="-171450" algn="l" defTabSz="844550">
            <a:lnSpc>
              <a:spcPct val="90000"/>
            </a:lnSpc>
            <a:spcBef>
              <a:spcPct val="0"/>
            </a:spcBef>
            <a:spcAft>
              <a:spcPct val="20000"/>
            </a:spcAft>
            <a:buChar char="•"/>
          </a:pPr>
          <a:r>
            <a:rPr lang="en-US" sz="1900" kern="1200"/>
            <a:t>The patient is stable on their current medication.</a:t>
          </a:r>
        </a:p>
      </dsp:txBody>
      <dsp:txXfrm>
        <a:off x="0" y="2419307"/>
        <a:ext cx="10515600" cy="2185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CACEF-6766-4722-B23B-38645314E962}">
      <dsp:nvSpPr>
        <dsp:cNvPr id="0" name=""/>
        <dsp:cNvSpPr/>
      </dsp:nvSpPr>
      <dsp:spPr>
        <a:xfrm>
          <a:off x="0" y="381"/>
          <a:ext cx="10515600"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ACP policy: </a:t>
          </a:r>
          <a:endParaRPr lang="en-US" sz="3000" kern="1200" dirty="0"/>
        </a:p>
      </dsp:txBody>
      <dsp:txXfrm>
        <a:off x="40980" y="41361"/>
        <a:ext cx="10433640" cy="757514"/>
      </dsp:txXfrm>
    </dsp:sp>
    <dsp:sp modelId="{112FBF38-9B38-4778-B1B1-04F21117964B}">
      <dsp:nvSpPr>
        <dsp:cNvPr id="0" name=""/>
        <dsp:cNvSpPr/>
      </dsp:nvSpPr>
      <dsp:spPr>
        <a:xfrm>
          <a:off x="45637" y="839856"/>
          <a:ext cx="7559033" cy="405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All step therapy and medication switching policies should aim to minimize care disruption, harm, side effects, and risks to the patient. </a:t>
          </a:r>
        </a:p>
        <a:p>
          <a:pPr marL="228600" lvl="1" indent="-228600" algn="l" defTabSz="1022350">
            <a:lnSpc>
              <a:spcPct val="90000"/>
            </a:lnSpc>
            <a:spcBef>
              <a:spcPct val="0"/>
            </a:spcBef>
            <a:spcAft>
              <a:spcPct val="20000"/>
            </a:spcAft>
            <a:buChar char="•"/>
          </a:pPr>
          <a:r>
            <a:rPr lang="en-US" sz="2300" kern="1200" dirty="0"/>
            <a:t>All step therapy and nonmedical drug switching policies should be designed with patients at the center, taking into account unique needs and preferences. </a:t>
          </a:r>
        </a:p>
        <a:p>
          <a:pPr marL="228600" lvl="1" indent="-228600" algn="l" defTabSz="1022350">
            <a:lnSpc>
              <a:spcPct val="90000"/>
            </a:lnSpc>
            <a:spcBef>
              <a:spcPct val="0"/>
            </a:spcBef>
            <a:spcAft>
              <a:spcPct val="20000"/>
            </a:spcAft>
            <a:buChar char="•"/>
          </a:pPr>
          <a:r>
            <a:rPr lang="en-US" sz="2300" kern="1200" dirty="0"/>
            <a:t>All step therapy and nonmedical drug switching protocols should be designed with input from physicians and pharmacists; feature transparent, minimally burdensome processes that consider the expertise of a patient’s physician; and include a timely appeals process.</a:t>
          </a:r>
        </a:p>
      </dsp:txBody>
      <dsp:txXfrm>
        <a:off x="45637" y="839856"/>
        <a:ext cx="7559033" cy="4057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89301-65B1-DD42-AFDA-6CA00D97320B}">
      <dsp:nvSpPr>
        <dsp:cNvPr id="0" name=""/>
        <dsp:cNvSpPr/>
      </dsp:nvSpPr>
      <dsp:spPr>
        <a:xfrm>
          <a:off x="0" y="129944"/>
          <a:ext cx="10515600" cy="106287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In May 2023, the Safe Step Act was passed through the Senate Health, Education, Labor, and Pensions (HELP) Committee as an amendment to the Pharmacy Benefit Manager Reform Act. </a:t>
          </a:r>
          <a:endParaRPr lang="en-US" sz="1900" kern="1200"/>
        </a:p>
      </dsp:txBody>
      <dsp:txXfrm>
        <a:off x="51885" y="181829"/>
        <a:ext cx="10411830" cy="959101"/>
      </dsp:txXfrm>
    </dsp:sp>
    <dsp:sp modelId="{D62D0CD2-5768-CF41-995F-B3E00245228A}">
      <dsp:nvSpPr>
        <dsp:cNvPr id="0" name=""/>
        <dsp:cNvSpPr/>
      </dsp:nvSpPr>
      <dsp:spPr>
        <a:xfrm>
          <a:off x="0" y="1247536"/>
          <a:ext cx="10515600" cy="106287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The House version of the legislation also has significant bipartisan support. </a:t>
          </a:r>
          <a:endParaRPr lang="en-US" sz="1900" kern="1200"/>
        </a:p>
      </dsp:txBody>
      <dsp:txXfrm>
        <a:off x="51885" y="1299421"/>
        <a:ext cx="10411830" cy="959101"/>
      </dsp:txXfrm>
    </dsp:sp>
    <dsp:sp modelId="{16B2261F-DF7E-6B4B-9A52-8EA9C1FFB0D4}">
      <dsp:nvSpPr>
        <dsp:cNvPr id="0" name=""/>
        <dsp:cNvSpPr/>
      </dsp:nvSpPr>
      <dsp:spPr>
        <a:xfrm>
          <a:off x="0" y="2365128"/>
          <a:ext cx="10515600" cy="106287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Despite its widespread popularity, both versions of the bills have not yet been taken to the floor for a vote. </a:t>
          </a:r>
          <a:endParaRPr lang="en-US" sz="1900" kern="1200"/>
        </a:p>
      </dsp:txBody>
      <dsp:txXfrm>
        <a:off x="51885" y="2417013"/>
        <a:ext cx="10411830" cy="959101"/>
      </dsp:txXfrm>
    </dsp:sp>
    <dsp:sp modelId="{75D93D9D-A225-F84F-BF82-EE2F8FA81B95}">
      <dsp:nvSpPr>
        <dsp:cNvPr id="0" name=""/>
        <dsp:cNvSpPr/>
      </dsp:nvSpPr>
      <dsp:spPr>
        <a:xfrm>
          <a:off x="0" y="3482719"/>
          <a:ext cx="10515600" cy="106287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As we move </a:t>
          </a:r>
          <a:r>
            <a:rPr lang="en-US" sz="1900" kern="1200" dirty="0"/>
            <a:t>toward </a:t>
          </a:r>
          <a:r>
            <a:rPr lang="en-US" sz="1900" b="0" i="0" kern="1200" dirty="0"/>
            <a:t>Election Day, health care reform legislation such as the Safe Step Act may be more likely to pass during the lame duck session of Congress – which is why we need to keep it on Congress’ radar now!</a:t>
          </a:r>
        </a:p>
      </dsp:txBody>
      <dsp:txXfrm>
        <a:off x="51885" y="3534604"/>
        <a:ext cx="10411830" cy="959101"/>
      </dsp:txXfrm>
    </dsp:sp>
    <dsp:sp modelId="{71FAA597-6C75-E046-BE2C-A360C5B038DD}">
      <dsp:nvSpPr>
        <dsp:cNvPr id="0" name=""/>
        <dsp:cNvSpPr/>
      </dsp:nvSpPr>
      <dsp:spPr>
        <a:xfrm>
          <a:off x="0" y="4600311"/>
          <a:ext cx="10515600" cy="106287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Note that there is no CBO cost estimate available for this bill at this time.</a:t>
          </a:r>
        </a:p>
      </dsp:txBody>
      <dsp:txXfrm>
        <a:off x="51885" y="4652196"/>
        <a:ext cx="10411830" cy="9591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0E744-58D0-4754-A464-7EE330EA780D}">
      <dsp:nvSpPr>
        <dsp:cNvPr id="0" name=""/>
        <dsp:cNvSpPr/>
      </dsp:nvSpPr>
      <dsp:spPr>
        <a:xfrm>
          <a:off x="0" y="236481"/>
          <a:ext cx="10515600"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lawmaker states – I thought that ACP was supportive of reducing prescription drug prices, doesn’t step therapy help address that problem?</a:t>
          </a:r>
        </a:p>
      </dsp:txBody>
      <dsp:txXfrm>
        <a:off x="50489" y="286970"/>
        <a:ext cx="10414622" cy="933302"/>
      </dsp:txXfrm>
    </dsp:sp>
    <dsp:sp modelId="{270A2C5D-4002-40C5-B7B4-5DD627570002}">
      <dsp:nvSpPr>
        <dsp:cNvPr id="0" name=""/>
        <dsp:cNvSpPr/>
      </dsp:nvSpPr>
      <dsp:spPr>
        <a:xfrm>
          <a:off x="0" y="1270761"/>
          <a:ext cx="10515600"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You answer: While some studies have found step therapy can successfully drive cost savings without negatively impacting patient care. Many others have shown that overall health spending increased due to an uptick in hospitalizations and other services resulting from new symptoms or complications. </a:t>
          </a:r>
        </a:p>
        <a:p>
          <a:pPr marL="228600" lvl="1" indent="-228600" algn="l" defTabSz="889000">
            <a:lnSpc>
              <a:spcPct val="90000"/>
            </a:lnSpc>
            <a:spcBef>
              <a:spcPct val="0"/>
            </a:spcBef>
            <a:spcAft>
              <a:spcPct val="20000"/>
            </a:spcAft>
            <a:buChar char="•"/>
          </a:pPr>
          <a:r>
            <a:rPr lang="en-US" sz="2000" kern="1200" dirty="0"/>
            <a:t>These step therapy policies can also serve to:</a:t>
          </a:r>
        </a:p>
        <a:p>
          <a:pPr marL="457200" lvl="2" indent="-228600" algn="l" defTabSz="889000">
            <a:lnSpc>
              <a:spcPct val="90000"/>
            </a:lnSpc>
            <a:spcBef>
              <a:spcPct val="0"/>
            </a:spcBef>
            <a:spcAft>
              <a:spcPct val="20000"/>
            </a:spcAft>
            <a:buChar char="•"/>
          </a:pPr>
          <a:r>
            <a:rPr lang="en-US" sz="2000" kern="1200"/>
            <a:t>Restrict patient access to effective treatments, </a:t>
          </a:r>
        </a:p>
        <a:p>
          <a:pPr marL="457200" lvl="2" indent="-228600" algn="l" defTabSz="889000">
            <a:lnSpc>
              <a:spcPct val="90000"/>
            </a:lnSpc>
            <a:spcBef>
              <a:spcPct val="0"/>
            </a:spcBef>
            <a:spcAft>
              <a:spcPct val="20000"/>
            </a:spcAft>
            <a:buChar char="•"/>
          </a:pPr>
          <a:r>
            <a:rPr lang="en-US" sz="2000" kern="1200"/>
            <a:t>Put patient health and safety in jeopardy by subjecting patients to potential adverse effects, </a:t>
          </a:r>
        </a:p>
        <a:p>
          <a:pPr marL="457200" lvl="2" indent="-228600" algn="l" defTabSz="889000">
            <a:lnSpc>
              <a:spcPct val="90000"/>
            </a:lnSpc>
            <a:spcBef>
              <a:spcPct val="0"/>
            </a:spcBef>
            <a:spcAft>
              <a:spcPct val="20000"/>
            </a:spcAft>
            <a:buChar char="•"/>
          </a:pPr>
          <a:r>
            <a:rPr lang="en-US" sz="2000" kern="1200" dirty="0"/>
            <a:t>Interfere with the patient—physician relationship, and </a:t>
          </a:r>
        </a:p>
        <a:p>
          <a:pPr marL="457200" lvl="2" indent="-228600" algn="l" defTabSz="889000">
            <a:lnSpc>
              <a:spcPct val="90000"/>
            </a:lnSpc>
            <a:spcBef>
              <a:spcPct val="0"/>
            </a:spcBef>
            <a:spcAft>
              <a:spcPct val="20000"/>
            </a:spcAft>
            <a:buChar char="•"/>
          </a:pPr>
          <a:r>
            <a:rPr lang="en-US" sz="2000" kern="1200" dirty="0"/>
            <a:t>Absorb practice resources with burdensome approvals and documentation requirements.</a:t>
          </a:r>
        </a:p>
        <a:p>
          <a:pPr marL="228600" lvl="1" indent="-228600" algn="l" defTabSz="889000">
            <a:lnSpc>
              <a:spcPct val="90000"/>
            </a:lnSpc>
            <a:spcBef>
              <a:spcPct val="0"/>
            </a:spcBef>
            <a:spcAft>
              <a:spcPct val="20000"/>
            </a:spcAft>
            <a:buChar char="•"/>
          </a:pPr>
          <a:r>
            <a:rPr lang="en-US" sz="2000" kern="1200" dirty="0">
              <a:highlight>
                <a:srgbClr val="FFFF00"/>
              </a:highlight>
            </a:rPr>
            <a:t>Share an example from your own practice and/or your patient experiences to reflect the impact of step therapy on the health and safety of your patients</a:t>
          </a:r>
        </a:p>
      </dsp:txBody>
      <dsp:txXfrm>
        <a:off x="0" y="1270761"/>
        <a:ext cx="10515600" cy="3552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41EBA-712D-4F10-8DA6-BF3FB4C3FDE7}">
      <dsp:nvSpPr>
        <dsp:cNvPr id="0" name=""/>
        <dsp:cNvSpPr/>
      </dsp:nvSpPr>
      <dsp:spPr>
        <a:xfrm>
          <a:off x="0" y="122887"/>
          <a:ext cx="10515600" cy="2034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You lawmaker expresses interest in or support for this issue but is uncertain about what bills we are supporting or what to do about it.</a:t>
          </a:r>
        </a:p>
      </dsp:txBody>
      <dsp:txXfrm>
        <a:off x="99322" y="222209"/>
        <a:ext cx="10316956" cy="1835986"/>
      </dsp:txXfrm>
    </dsp:sp>
    <dsp:sp modelId="{41466400-102B-4838-9102-2F48983ABB26}">
      <dsp:nvSpPr>
        <dsp:cNvPr id="0" name=""/>
        <dsp:cNvSpPr/>
      </dsp:nvSpPr>
      <dsp:spPr>
        <a:xfrm>
          <a:off x="0" y="2157517"/>
          <a:ext cx="10515600" cy="2221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You answer: Provide them with the “leave behind” folder, which explains the issue and the bill(s) we are asking them to support.</a:t>
          </a:r>
        </a:p>
        <a:p>
          <a:pPr marL="285750" lvl="1" indent="-285750" algn="l" defTabSz="1289050">
            <a:lnSpc>
              <a:spcPct val="90000"/>
            </a:lnSpc>
            <a:spcBef>
              <a:spcPct val="0"/>
            </a:spcBef>
            <a:spcAft>
              <a:spcPct val="20000"/>
            </a:spcAft>
            <a:buChar char="•"/>
          </a:pPr>
          <a:r>
            <a:rPr lang="en-US" sz="2900" kern="1200" dirty="0"/>
            <a:t>Give examples from your own practice and/or your patient experiences to reflect the impact of step therapy on the health and safety of your patients.</a:t>
          </a:r>
        </a:p>
      </dsp:txBody>
      <dsp:txXfrm>
        <a:off x="0" y="2157517"/>
        <a:ext cx="10515600" cy="22211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A2F50-830D-504B-826B-A36920C572FC}" type="datetimeFigureOut">
              <a:rPr lang="en-US" smtClean="0"/>
              <a:t>5/9/24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1AD6D-3FA7-E843-A6A2-1FF009F66A25}" type="slidenum">
              <a:rPr lang="en-US" smtClean="0"/>
              <a:t>‹#›</a:t>
            </a:fld>
            <a:endParaRPr lang="en-US"/>
          </a:p>
        </p:txBody>
      </p:sp>
    </p:spTree>
    <p:extLst>
      <p:ext uri="{BB962C8B-B14F-4D97-AF65-F5344CB8AC3E}">
        <p14:creationId xmlns:p14="http://schemas.microsoft.com/office/powerpoint/2010/main" val="9368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I’ve been thinking a lot about what it means to be a leader – not only as a leader myself, but for my staff to be leaders in their areas of expertise, and for our members to be leaders – particularly leaders when it comes to advocacy and yes, even leaders the dirty world of politics.  I am a sucker for books on management and leadership and recently came across a book called the Purple People Leader, which is honestly nothing groundbreaking, but it spoke to me in several ways.  One – my all time favorite color is purple and it is the color most associated with my favorite musical artist (more on that later), but also because there seems to be so very little of it these days when it comes to governmental leadership.  The concept in my own view/words is that to truly lead a team, you don’t abandon either the red or the blue views (and in this country we associate red with conservative and blue with liberal – although many other countries view it the other way around), but you dig down to the core goals that you are trying to achieve and then lead from there.  Build the relationships, get to know others, build trust, have compassion and understanding and then put in the work to see where you can find solutions that might just make everyone a little bit happy or even a little bit (but not a lot) unhappy and work from there. Work to recognize your biases in any interaction and try to put them at bay. We need more of this in our country and so I challenge myself and all of you, as leaders of the College, to be more purple in your leadership so that we can truly be a team, even when we disagree.</a:t>
            </a:r>
          </a:p>
        </p:txBody>
      </p:sp>
      <p:sp>
        <p:nvSpPr>
          <p:cNvPr id="4" name="Slide Number Placeholder 3"/>
          <p:cNvSpPr>
            <a:spLocks noGrp="1"/>
          </p:cNvSpPr>
          <p:nvPr>
            <p:ph type="sldNum" sz="quarter" idx="5"/>
          </p:nvPr>
        </p:nvSpPr>
        <p:spPr/>
        <p:txBody>
          <a:bodyPr/>
          <a:lstStyle/>
          <a:p>
            <a:fld id="{FF78C14A-ED64-40CD-927A-32698430D4A0}" type="slidenum">
              <a:rPr lang="en-US" smtClean="0"/>
              <a:t>2</a:t>
            </a:fld>
            <a:endParaRPr lang="en-US"/>
          </a:p>
        </p:txBody>
      </p:sp>
    </p:spTree>
    <p:extLst>
      <p:ext uri="{BB962C8B-B14F-4D97-AF65-F5344CB8AC3E}">
        <p14:creationId xmlns:p14="http://schemas.microsoft.com/office/powerpoint/2010/main" val="115507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D30F5-D148-447A-8374-0DDBC83C1CBD}" type="slidenum">
              <a:rPr lang="en-US" smtClean="0"/>
              <a:t>22</a:t>
            </a:fld>
            <a:endParaRPr lang="en-US"/>
          </a:p>
        </p:txBody>
      </p:sp>
    </p:spTree>
    <p:extLst>
      <p:ext uri="{BB962C8B-B14F-4D97-AF65-F5344CB8AC3E}">
        <p14:creationId xmlns:p14="http://schemas.microsoft.com/office/powerpoint/2010/main" val="3938850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5516149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1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56306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24393049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32275051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8961575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84226693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282459454"/>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363749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214527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a:p>
        </p:txBody>
      </p:sp>
    </p:spTree>
    <p:extLst>
      <p:ext uri="{BB962C8B-B14F-4D97-AF65-F5344CB8AC3E}">
        <p14:creationId xmlns:p14="http://schemas.microsoft.com/office/powerpoint/2010/main" val="3614039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Right-libertarianism" TargetMode="External"/><Relationship Id="rId13" Type="http://schemas.openxmlformats.org/officeDocument/2006/relationships/image" Target="../media/image4.jpeg"/><Relationship Id="rId3" Type="http://schemas.openxmlformats.org/officeDocument/2006/relationships/hyperlink" Target="https://en.wikipedia.org/wiki/Pirate_Party_(Sweden)" TargetMode="External"/><Relationship Id="rId7" Type="http://schemas.openxmlformats.org/officeDocument/2006/relationships/hyperlink" Target="https://en.wikipedia.org/wiki/People%27s_Party_of_Canada" TargetMode="External"/><Relationship Id="rId12" Type="http://schemas.openxmlformats.org/officeDocument/2006/relationships/hyperlink" Target="https://en.wikipedia.org/wiki/Purple_America" TargetMode="External"/><Relationship Id="rId2" Type="http://schemas.openxmlformats.org/officeDocument/2006/relationships/hyperlink" Target="https://en.wikipedia.org/wiki/Pirate_Party" TargetMode="External"/><Relationship Id="rId1" Type="http://schemas.openxmlformats.org/officeDocument/2006/relationships/slideLayout" Target="../slideLayouts/slideLayout2.xml"/><Relationship Id="rId6" Type="http://schemas.openxmlformats.org/officeDocument/2006/relationships/hyperlink" Target="https://en.wikipedia.org/wiki/Canada" TargetMode="External"/><Relationship Id="rId11" Type="http://schemas.openxmlformats.org/officeDocument/2006/relationships/hyperlink" Target="https://en.wikipedia.org/wiki/Centrism" TargetMode="External"/><Relationship Id="rId5" Type="http://schemas.openxmlformats.org/officeDocument/2006/relationships/hyperlink" Target="https://en.wikipedia.org/wiki/Australian_Electoral_Commission" TargetMode="External"/><Relationship Id="rId10" Type="http://schemas.openxmlformats.org/officeDocument/2006/relationships/hyperlink" Target="https://en.wikipedia.org/wiki/Swing_state" TargetMode="External"/><Relationship Id="rId4" Type="http://schemas.openxmlformats.org/officeDocument/2006/relationships/hyperlink" Target="https://en.wikipedia.org/wiki/Australia" TargetMode="External"/><Relationship Id="rId9" Type="http://schemas.openxmlformats.org/officeDocument/2006/relationships/hyperlink" Target="https://en.wikipedia.org/wiki/Right-wing_populism"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s://x.com/JBurnettMD/status/1788430773013582288"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B17D-1014-F1D5-EAEA-E820A8DF9365}"/>
              </a:ext>
            </a:extLst>
          </p:cNvPr>
          <p:cNvSpPr>
            <a:spLocks noGrp="1"/>
          </p:cNvSpPr>
          <p:nvPr>
            <p:ph type="ctrTitle"/>
          </p:nvPr>
        </p:nvSpPr>
        <p:spPr>
          <a:xfrm>
            <a:off x="1069847" y="1376312"/>
            <a:ext cx="7514859" cy="2790900"/>
          </a:xfrm>
        </p:spPr>
        <p:txBody>
          <a:bodyPr>
            <a:normAutofit/>
          </a:bodyPr>
          <a:lstStyle/>
          <a:p>
            <a:r>
              <a:rPr lang="en-US" dirty="0"/>
              <a:t>ACP Leadership Day – Deep Dive into the Issues</a:t>
            </a:r>
            <a:br>
              <a:rPr lang="en-US" dirty="0"/>
            </a:br>
            <a:br>
              <a:rPr lang="en-US" dirty="0"/>
            </a:br>
            <a:br>
              <a:rPr lang="en-US" sz="2800" dirty="0"/>
            </a:br>
            <a:r>
              <a:rPr lang="en-US" sz="2800" dirty="0"/>
              <a:t>May 14, 2024</a:t>
            </a:r>
            <a:endParaRPr lang="en-US" dirty="0"/>
          </a:p>
        </p:txBody>
      </p:sp>
      <p:sp>
        <p:nvSpPr>
          <p:cNvPr id="3" name="Subtitle 2">
            <a:extLst>
              <a:ext uri="{FF2B5EF4-FFF2-40B4-BE49-F238E27FC236}">
                <a16:creationId xmlns:a16="http://schemas.microsoft.com/office/drawing/2014/main" id="{22235A6E-1770-5A11-FC2B-B26D5774C280}"/>
              </a:ext>
            </a:extLst>
          </p:cNvPr>
          <p:cNvSpPr>
            <a:spLocks noGrp="1"/>
          </p:cNvSpPr>
          <p:nvPr>
            <p:ph type="subTitle" idx="1"/>
          </p:nvPr>
        </p:nvSpPr>
        <p:spPr>
          <a:xfrm>
            <a:off x="1069849" y="4167212"/>
            <a:ext cx="7315200" cy="1314476"/>
          </a:xfrm>
        </p:spPr>
        <p:txBody>
          <a:bodyPr vert="horz" lIns="91440" tIns="45720" rIns="91440" bIns="45720" rtlCol="0" anchor="t">
            <a:noAutofit/>
          </a:bodyPr>
          <a:lstStyle/>
          <a:p>
            <a:r>
              <a:rPr lang="en-US" sz="1600" b="0" i="0" dirty="0">
                <a:effectLst/>
              </a:rPr>
              <a:t>Shari M. Erickson, MPH</a:t>
            </a:r>
            <a:br>
              <a:rPr lang="en-US" sz="1600" dirty="0"/>
            </a:br>
            <a:r>
              <a:rPr lang="en-US" sz="1600" dirty="0"/>
              <a:t>Chief Advocacy Officer and </a:t>
            </a:r>
            <a:br>
              <a:rPr lang="en-US" sz="1600" dirty="0"/>
            </a:br>
            <a:r>
              <a:rPr lang="en-US" sz="1600" dirty="0"/>
              <a:t>Senior </a:t>
            </a:r>
            <a:r>
              <a:rPr lang="en-US" sz="1600" i="0" dirty="0">
                <a:effectLst/>
              </a:rPr>
              <a:t>Vice President, Governmental Affairs and Public Policy</a:t>
            </a:r>
          </a:p>
        </p:txBody>
      </p:sp>
    </p:spTree>
    <p:extLst>
      <p:ext uri="{BB962C8B-B14F-4D97-AF65-F5344CB8AC3E}">
        <p14:creationId xmlns:p14="http://schemas.microsoft.com/office/powerpoint/2010/main" val="358619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66450228-8A0C-759A-4A26-74A335D7E553}"/>
              </a:ext>
            </a:extLst>
          </p:cNvPr>
          <p:cNvPicPr>
            <a:picLocks noChangeAspect="1"/>
          </p:cNvPicPr>
          <p:nvPr/>
        </p:nvPicPr>
        <p:blipFill rotWithShape="1">
          <a:blip r:embed="rId2"/>
          <a:srcRect l="32700" t="21302" r="21367" b="1380"/>
          <a:stretch/>
        </p:blipFill>
        <p:spPr bwMode="auto">
          <a:xfrm>
            <a:off x="2656114" y="68263"/>
            <a:ext cx="7360428" cy="6721475"/>
          </a:xfrm>
          <a:prstGeom prst="rect">
            <a:avLst/>
          </a:prstGeom>
          <a:noFill/>
          <a:ln>
            <a:noFill/>
          </a:ln>
          <a:extLst>
            <a:ext uri="{53640926-AAD7-44D8-BBD7-CCE9431645EC}">
              <a14:shadowObscured xmlns:a14="http://schemas.microsoft.com/office/drawing/2010/main"/>
            </a:ext>
          </a:extLst>
        </p:spPr>
      </p:pic>
      <p:sp>
        <p:nvSpPr>
          <p:cNvPr id="3" name="Slide Number Placeholder 2" hidden="1">
            <a:extLst>
              <a:ext uri="{FF2B5EF4-FFF2-40B4-BE49-F238E27FC236}">
                <a16:creationId xmlns:a16="http://schemas.microsoft.com/office/drawing/2014/main" id="{C939AD68-F89D-64FD-C9FD-1AD67D1CADA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7D3BD49A-1C76-0E74-EED1-27AFFC51922D}"/>
              </a:ext>
            </a:extLst>
          </p:cNvPr>
          <p:cNvPicPr>
            <a:picLocks noChangeAspect="1"/>
          </p:cNvPicPr>
          <p:nvPr/>
        </p:nvPicPr>
        <p:blipFill>
          <a:blip r:embed="rId3"/>
          <a:stretch>
            <a:fillRect/>
          </a:stretch>
        </p:blipFill>
        <p:spPr>
          <a:xfrm>
            <a:off x="10168617" y="5114699"/>
            <a:ext cx="1675039" cy="1675039"/>
          </a:xfrm>
          <a:prstGeom prst="rect">
            <a:avLst/>
          </a:prstGeom>
        </p:spPr>
      </p:pic>
    </p:spTree>
    <p:extLst>
      <p:ext uri="{BB962C8B-B14F-4D97-AF65-F5344CB8AC3E}">
        <p14:creationId xmlns:p14="http://schemas.microsoft.com/office/powerpoint/2010/main" val="1669834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F39F-E6D8-E21A-23ED-93914ED101C3}"/>
              </a:ext>
            </a:extLst>
          </p:cNvPr>
          <p:cNvSpPr>
            <a:spLocks noGrp="1"/>
          </p:cNvSpPr>
          <p:nvPr>
            <p:ph type="title"/>
          </p:nvPr>
        </p:nvSpPr>
        <p:spPr/>
        <p:txBody>
          <a:bodyPr/>
          <a:lstStyle/>
          <a:p>
            <a:r>
              <a:rPr lang="en-US" dirty="0"/>
              <a:t>Leadership Day Focus – Three Key Issue Areas</a:t>
            </a:r>
          </a:p>
        </p:txBody>
      </p:sp>
      <p:graphicFrame>
        <p:nvGraphicFramePr>
          <p:cNvPr id="5" name="Content Placeholder 4">
            <a:extLst>
              <a:ext uri="{FF2B5EF4-FFF2-40B4-BE49-F238E27FC236}">
                <a16:creationId xmlns:a16="http://schemas.microsoft.com/office/drawing/2014/main" id="{A9CA6EE1-2BE0-F0E7-EEB1-F18FD871A462}"/>
              </a:ext>
            </a:extLst>
          </p:cNvPr>
          <p:cNvGraphicFramePr>
            <a:graphicFrameLocks noGrp="1"/>
          </p:cNvGraphicFramePr>
          <p:nvPr>
            <p:ph idx="1"/>
            <p:extLst>
              <p:ext uri="{D42A27DB-BD31-4B8C-83A1-F6EECF244321}">
                <p14:modId xmlns:p14="http://schemas.microsoft.com/office/powerpoint/2010/main" val="2478538000"/>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F3D0EC0-EBF2-FE2C-5BCF-D18658B5B8BB}"/>
              </a:ext>
            </a:extLst>
          </p:cNvPr>
          <p:cNvSpPr>
            <a:spLocks noGrp="1"/>
          </p:cNvSpPr>
          <p:nvPr>
            <p:ph type="sldNum" sz="quarter" idx="10"/>
          </p:nvPr>
        </p:nvSpPr>
        <p:spPr/>
        <p:txBody>
          <a:bodyPr/>
          <a:lstStyle/>
          <a:p>
            <a:fld id="{461711D5-349D-4847-A71F-DCB6A6FF38BF}" type="slidenum">
              <a:rPr lang="en-US" smtClean="0"/>
              <a:pPr/>
              <a:t>11</a:t>
            </a:fld>
            <a:endParaRPr lang="en-US"/>
          </a:p>
        </p:txBody>
      </p:sp>
    </p:spTree>
    <p:extLst>
      <p:ext uri="{BB962C8B-B14F-4D97-AF65-F5344CB8AC3E}">
        <p14:creationId xmlns:p14="http://schemas.microsoft.com/office/powerpoint/2010/main" val="56329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A54DC-765E-4B39-A4AF-5011BDEF5F79}"/>
              </a:ext>
            </a:extLst>
          </p:cNvPr>
          <p:cNvSpPr>
            <a:spLocks noGrp="1"/>
          </p:cNvSpPr>
          <p:nvPr>
            <p:ph type="title"/>
          </p:nvPr>
        </p:nvSpPr>
        <p:spPr/>
        <p:txBody>
          <a:bodyPr>
            <a:normAutofit/>
          </a:bodyPr>
          <a:lstStyle/>
          <a:p>
            <a:r>
              <a:rPr lang="en-US" dirty="0"/>
              <a:t>Converting </a:t>
            </a:r>
            <a:r>
              <a:rPr lang="en-US" i="1" dirty="0"/>
              <a:t>what we stand for </a:t>
            </a:r>
            <a:r>
              <a:rPr lang="en-US" dirty="0"/>
              <a:t>into specific legislative “</a:t>
            </a:r>
            <a:r>
              <a:rPr lang="en-US" i="1" dirty="0"/>
              <a:t>asks”</a:t>
            </a:r>
            <a:endParaRPr lang="en-US" dirty="0"/>
          </a:p>
        </p:txBody>
      </p:sp>
      <p:sp>
        <p:nvSpPr>
          <p:cNvPr id="3" name="Content Placeholder 2">
            <a:extLst>
              <a:ext uri="{FF2B5EF4-FFF2-40B4-BE49-F238E27FC236}">
                <a16:creationId xmlns:a16="http://schemas.microsoft.com/office/drawing/2014/main" id="{E6180AFF-55F2-4583-BC07-276724C6B449}"/>
              </a:ext>
            </a:extLst>
          </p:cNvPr>
          <p:cNvSpPr>
            <a:spLocks noGrp="1"/>
          </p:cNvSpPr>
          <p:nvPr>
            <p:ph sz="quarter" idx="1"/>
          </p:nvPr>
        </p:nvSpPr>
        <p:spPr/>
        <p:txBody>
          <a:bodyPr>
            <a:normAutofit/>
          </a:bodyPr>
          <a:lstStyle/>
          <a:p>
            <a:r>
              <a:rPr lang="en-US" sz="3200" dirty="0"/>
              <a:t>An </a:t>
            </a:r>
            <a:r>
              <a:rPr lang="en-US" sz="3200" i="1" dirty="0"/>
              <a:t>ask</a:t>
            </a:r>
            <a:r>
              <a:rPr lang="en-US" sz="3200" dirty="0"/>
              <a:t> is a </a:t>
            </a:r>
            <a:r>
              <a:rPr lang="en-US" sz="3200" i="1" dirty="0"/>
              <a:t>specific action </a:t>
            </a:r>
            <a:r>
              <a:rPr lang="en-US" sz="3200" dirty="0"/>
              <a:t>we request from a lawmaker:</a:t>
            </a:r>
          </a:p>
          <a:p>
            <a:pPr lvl="1">
              <a:spcBef>
                <a:spcPts val="1200"/>
              </a:spcBef>
            </a:pPr>
            <a:r>
              <a:rPr lang="en-US" sz="2800" dirty="0"/>
              <a:t>bills we want them to introduce, co-sponsor, and vote for, </a:t>
            </a:r>
          </a:p>
          <a:p>
            <a:pPr lvl="1">
              <a:spcBef>
                <a:spcPts val="1200"/>
              </a:spcBef>
            </a:pPr>
            <a:r>
              <a:rPr lang="en-US" sz="2800" dirty="0"/>
              <a:t>bills we want them to try to revise (amend),</a:t>
            </a:r>
          </a:p>
          <a:p>
            <a:pPr lvl="1">
              <a:spcBef>
                <a:spcPts val="1200"/>
              </a:spcBef>
            </a:pPr>
            <a:r>
              <a:rPr lang="en-US" sz="2800" dirty="0"/>
              <a:t>bills we want them to oppose and vote against, if not revised as we seek;</a:t>
            </a:r>
          </a:p>
          <a:p>
            <a:pPr lvl="1">
              <a:spcBef>
                <a:spcPts val="1200"/>
              </a:spcBef>
            </a:pPr>
            <a:r>
              <a:rPr lang="en-US" sz="2800" dirty="0"/>
              <a:t>legislative oversight over federal agencies and the executive branch.</a:t>
            </a:r>
          </a:p>
        </p:txBody>
      </p:sp>
    </p:spTree>
    <p:extLst>
      <p:ext uri="{BB962C8B-B14F-4D97-AF65-F5344CB8AC3E}">
        <p14:creationId xmlns:p14="http://schemas.microsoft.com/office/powerpoint/2010/main" val="4446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anim to="1.5" calcmode="lin" valueType="num">
                                      <p:cBhvr override="childStyle">
                                        <p:cTn id="9" dur="500" fill="hold"/>
                                        <p:tgtEl>
                                          <p:spTgt spid="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BBA8B-503E-26A9-3FDA-7A0BA66849C2}"/>
              </a:ext>
            </a:extLst>
          </p:cNvPr>
          <p:cNvSpPr>
            <a:spLocks noGrp="1"/>
          </p:cNvSpPr>
          <p:nvPr>
            <p:ph type="body" idx="2"/>
          </p:nvPr>
        </p:nvSpPr>
        <p:spPr>
          <a:xfrm>
            <a:off x="812800" y="1279526"/>
            <a:ext cx="2271232" cy="4892674"/>
          </a:xfrm>
          <a:solidFill>
            <a:schemeClr val="accent2"/>
          </a:solidFill>
        </p:spPr>
        <p:txBody>
          <a:bodyPr>
            <a:normAutofit/>
          </a:bodyPr>
          <a:lstStyle/>
          <a:p>
            <a:pPr lvl="0"/>
            <a:r>
              <a:rPr lang="en-US"/>
              <a:t>Prior Authorization/ Medicare Advantage utilization management</a:t>
            </a:r>
          </a:p>
          <a:p>
            <a:pPr lvl="0"/>
            <a:endParaRPr lang="en-US"/>
          </a:p>
          <a:p>
            <a:pPr lvl="0"/>
            <a:r>
              <a:rPr lang="en-US"/>
              <a:t>Step therapy</a:t>
            </a:r>
          </a:p>
          <a:p>
            <a:pPr lvl="0"/>
            <a:endParaRPr lang="en-US"/>
          </a:p>
          <a:p>
            <a:pPr lvl="0"/>
            <a:r>
              <a:rPr lang="en-US"/>
              <a:t>Inbox management</a:t>
            </a:r>
          </a:p>
          <a:p>
            <a:pPr lvl="0"/>
            <a:endParaRPr lang="en-US"/>
          </a:p>
          <a:p>
            <a:pPr lvl="0"/>
            <a:r>
              <a:rPr lang="en-US"/>
              <a:t>Improving EHRs/Quality reporting issues</a:t>
            </a:r>
          </a:p>
          <a:p>
            <a:endParaRPr lang="en-US"/>
          </a:p>
        </p:txBody>
      </p:sp>
      <p:pic>
        <p:nvPicPr>
          <p:cNvPr id="5" name="Picture 4" descr="A screenshot of a computer&#10;&#10;Description automatically generated">
            <a:extLst>
              <a:ext uri="{FF2B5EF4-FFF2-40B4-BE49-F238E27FC236}">
                <a16:creationId xmlns:a16="http://schemas.microsoft.com/office/drawing/2014/main" id="{8F0B4393-9B5F-4902-7672-77704B10B29E}"/>
              </a:ext>
            </a:extLst>
          </p:cNvPr>
          <p:cNvPicPr>
            <a:picLocks noChangeAspect="1"/>
          </p:cNvPicPr>
          <p:nvPr/>
        </p:nvPicPr>
        <p:blipFill rotWithShape="1">
          <a:blip r:embed="rId3"/>
          <a:srcRect l="32051" t="20710" r="26816" b="4339"/>
          <a:stretch/>
        </p:blipFill>
        <p:spPr bwMode="auto">
          <a:xfrm>
            <a:off x="3543070" y="918283"/>
            <a:ext cx="6017922" cy="5939717"/>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ED8718D-460F-0A9B-C27D-2FF0657D9B8D}"/>
              </a:ext>
            </a:extLst>
          </p:cNvPr>
          <p:cNvSpPr>
            <a:spLocks noGrp="1"/>
          </p:cNvSpPr>
          <p:nvPr>
            <p:ph type="title"/>
          </p:nvPr>
        </p:nvSpPr>
        <p:spPr>
          <a:xfrm>
            <a:off x="838200" y="365126"/>
            <a:ext cx="10515600" cy="914399"/>
          </a:xfrm>
        </p:spPr>
        <p:txBody>
          <a:bodyPr anchor="ctr">
            <a:normAutofit/>
          </a:bodyPr>
          <a:lstStyle/>
          <a:p>
            <a:r>
              <a:rPr lang="en-US" sz="2800" dirty="0"/>
              <a:t>Reducing Administrative Burden in Medicine – Patients Before Paperwork</a:t>
            </a:r>
          </a:p>
        </p:txBody>
      </p:sp>
      <p:sp>
        <p:nvSpPr>
          <p:cNvPr id="4" name="Slide Number Placeholder 3">
            <a:extLst>
              <a:ext uri="{FF2B5EF4-FFF2-40B4-BE49-F238E27FC236}">
                <a16:creationId xmlns:a16="http://schemas.microsoft.com/office/drawing/2014/main" id="{0860BA78-947A-1178-774B-7AEC482E3A71}"/>
              </a:ext>
            </a:extLst>
          </p:cNvPr>
          <p:cNvSpPr>
            <a:spLocks noGrp="1"/>
          </p:cNvSpPr>
          <p:nvPr>
            <p:ph type="sldNum" sz="quarter" idx="10"/>
          </p:nvPr>
        </p:nvSpPr>
        <p:spPr>
          <a:xfrm>
            <a:off x="8747759" y="6391656"/>
            <a:ext cx="3185161" cy="27432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88BDE02-5F1A-861C-732A-744AB2D38558}"/>
              </a:ext>
            </a:extLst>
          </p:cNvPr>
          <p:cNvPicPr>
            <a:picLocks noChangeAspect="1"/>
          </p:cNvPicPr>
          <p:nvPr/>
        </p:nvPicPr>
        <p:blipFill>
          <a:blip r:embed="rId4"/>
          <a:stretch>
            <a:fillRect/>
          </a:stretch>
        </p:blipFill>
        <p:spPr>
          <a:xfrm>
            <a:off x="10020030" y="1279525"/>
            <a:ext cx="1375540" cy="1375540"/>
          </a:xfrm>
          <a:prstGeom prst="rect">
            <a:avLst/>
          </a:prstGeom>
        </p:spPr>
      </p:pic>
      <p:grpSp>
        <p:nvGrpSpPr>
          <p:cNvPr id="6" name="Group 5">
            <a:extLst>
              <a:ext uri="{FF2B5EF4-FFF2-40B4-BE49-F238E27FC236}">
                <a16:creationId xmlns:a16="http://schemas.microsoft.com/office/drawing/2014/main" id="{5DE42DD2-4623-C24B-C31E-EF3703E595B1}"/>
              </a:ext>
            </a:extLst>
          </p:cNvPr>
          <p:cNvGrpSpPr/>
          <p:nvPr/>
        </p:nvGrpSpPr>
        <p:grpSpPr>
          <a:xfrm>
            <a:off x="1601080" y="1697265"/>
            <a:ext cx="8599990" cy="2353356"/>
            <a:chOff x="1601080" y="1697265"/>
            <a:chExt cx="8599990" cy="2353356"/>
          </a:xfrm>
        </p:grpSpPr>
        <p:sp>
          <p:nvSpPr>
            <p:cNvPr id="9" name="Oval 8">
              <a:extLst>
                <a:ext uri="{FF2B5EF4-FFF2-40B4-BE49-F238E27FC236}">
                  <a16:creationId xmlns:a16="http://schemas.microsoft.com/office/drawing/2014/main" id="{A05AAE1A-1004-4921-D605-A2D55B41AD37}"/>
                </a:ext>
              </a:extLst>
            </p:cNvPr>
            <p:cNvSpPr/>
            <p:nvPr/>
          </p:nvSpPr>
          <p:spPr>
            <a:xfrm>
              <a:off x="1601080" y="1697265"/>
              <a:ext cx="8599990" cy="23533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F9A8D2-CBC4-A19D-E1CC-07794C07B8D0}"/>
                </a:ext>
              </a:extLst>
            </p:cNvPr>
            <p:cNvSpPr txBox="1"/>
            <p:nvPr/>
          </p:nvSpPr>
          <p:spPr>
            <a:xfrm>
              <a:off x="2812047" y="2348739"/>
              <a:ext cx="5935712"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Leadership Day 2024 Ask:</a:t>
              </a:r>
            </a:p>
            <a:p>
              <a:pPr algn="ctr"/>
              <a:r>
                <a:rPr lang="en-US" sz="2400" dirty="0">
                  <a:solidFill>
                    <a:schemeClr val="bg1"/>
                  </a:solidFill>
                  <a:latin typeface="Calibri" panose="020F0502020204030204" pitchFamily="34" charset="0"/>
                  <a:cs typeface="Calibri" panose="020F0502020204030204" pitchFamily="34" charset="0"/>
                </a:rPr>
                <a:t>Support H.R. 2630/S. 652 – The Safe Step Act</a:t>
              </a:r>
            </a:p>
          </p:txBody>
        </p:sp>
      </p:grpSp>
      <p:pic>
        <p:nvPicPr>
          <p:cNvPr id="12" name="Picture 11" descr="A screenshot of a medical document&#10;&#10;Description automatically generated">
            <a:extLst>
              <a:ext uri="{FF2B5EF4-FFF2-40B4-BE49-F238E27FC236}">
                <a16:creationId xmlns:a16="http://schemas.microsoft.com/office/drawing/2014/main" id="{7DCE510C-358D-E11D-3C0B-0969EA858753}"/>
              </a:ext>
            </a:extLst>
          </p:cNvPr>
          <p:cNvPicPr>
            <a:picLocks noChangeAspect="1"/>
          </p:cNvPicPr>
          <p:nvPr/>
        </p:nvPicPr>
        <p:blipFill rotWithShape="1">
          <a:blip r:embed="rId5"/>
          <a:srcRect l="27699" t="78431" r="28221" b="7350"/>
          <a:stretch/>
        </p:blipFill>
        <p:spPr>
          <a:xfrm>
            <a:off x="812800" y="4275012"/>
            <a:ext cx="10748874" cy="1950239"/>
          </a:xfrm>
          <a:prstGeom prst="rect">
            <a:avLst/>
          </a:prstGeom>
        </p:spPr>
      </p:pic>
    </p:spTree>
    <p:custDataLst>
      <p:tags r:id="rId1"/>
    </p:custDataLst>
    <p:extLst>
      <p:ext uri="{BB962C8B-B14F-4D97-AF65-F5344CB8AC3E}">
        <p14:creationId xmlns:p14="http://schemas.microsoft.com/office/powerpoint/2010/main" val="351405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92F2-92C5-DA33-8FD5-7D727AF702BD}"/>
              </a:ext>
            </a:extLst>
          </p:cNvPr>
          <p:cNvSpPr>
            <a:spLocks noGrp="1"/>
          </p:cNvSpPr>
          <p:nvPr>
            <p:ph type="title"/>
          </p:nvPr>
        </p:nvSpPr>
        <p:spPr/>
        <p:txBody>
          <a:bodyPr/>
          <a:lstStyle/>
          <a:p>
            <a:r>
              <a:rPr lang="en-US" dirty="0"/>
              <a:t>Administrative Burden – Step Therapy Call to Action</a:t>
            </a:r>
          </a:p>
        </p:txBody>
      </p:sp>
      <p:graphicFrame>
        <p:nvGraphicFramePr>
          <p:cNvPr id="5" name="Content Placeholder 4">
            <a:extLst>
              <a:ext uri="{FF2B5EF4-FFF2-40B4-BE49-F238E27FC236}">
                <a16:creationId xmlns:a16="http://schemas.microsoft.com/office/drawing/2014/main" id="{12B0BDF7-1F23-612A-DBC4-D7525F07249C}"/>
              </a:ext>
            </a:extLst>
          </p:cNvPr>
          <p:cNvGraphicFramePr>
            <a:graphicFrameLocks noGrp="1"/>
          </p:cNvGraphicFramePr>
          <p:nvPr>
            <p:ph idx="1"/>
          </p:nvPr>
        </p:nvGraphicFramePr>
        <p:xfrm>
          <a:off x="838200" y="996593"/>
          <a:ext cx="10515600" cy="5048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611C4BD-01C1-7996-891F-1FF6C5B35469}"/>
              </a:ext>
            </a:extLst>
          </p:cNvPr>
          <p:cNvSpPr>
            <a:spLocks noGrp="1"/>
          </p:cNvSpPr>
          <p:nvPr>
            <p:ph type="sldNum" sz="quarter" idx="10"/>
          </p:nvPr>
        </p:nvSpPr>
        <p:spPr/>
        <p:txBody>
          <a:bodyPr/>
          <a:lstStyle/>
          <a:p>
            <a:fld id="{461711D5-349D-4847-A71F-DCB6A6FF38BF}" type="slidenum">
              <a:rPr lang="en-US" smtClean="0"/>
              <a:pPr/>
              <a:t>14</a:t>
            </a:fld>
            <a:endParaRPr lang="en-US" dirty="0"/>
          </a:p>
        </p:txBody>
      </p:sp>
    </p:spTree>
    <p:extLst>
      <p:ext uri="{BB962C8B-B14F-4D97-AF65-F5344CB8AC3E}">
        <p14:creationId xmlns:p14="http://schemas.microsoft.com/office/powerpoint/2010/main" val="90822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A204472C-6C3D-4C8F-A318-2D4C4008C567}"/>
                                            </p:graphicEl>
                                          </p:spTgt>
                                        </p:tgtEl>
                                        <p:attrNameLst>
                                          <p:attrName>style.visibility</p:attrName>
                                        </p:attrNameLst>
                                      </p:cBhvr>
                                      <p:to>
                                        <p:strVal val="visible"/>
                                      </p:to>
                                    </p:set>
                                    <p:anim calcmode="lin" valueType="num">
                                      <p:cBhvr additive="base">
                                        <p:cTn id="7" dur="500" fill="hold"/>
                                        <p:tgtEl>
                                          <p:spTgt spid="5">
                                            <p:graphicEl>
                                              <a:dgm id="{A204472C-6C3D-4C8F-A318-2D4C4008C56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A204472C-6C3D-4C8F-A318-2D4C4008C56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C9583197-F94D-4EED-8A57-4116DE5017CD}"/>
                                            </p:graphicEl>
                                          </p:spTgt>
                                        </p:tgtEl>
                                        <p:attrNameLst>
                                          <p:attrName>style.visibility</p:attrName>
                                        </p:attrNameLst>
                                      </p:cBhvr>
                                      <p:to>
                                        <p:strVal val="visible"/>
                                      </p:to>
                                    </p:set>
                                    <p:anim calcmode="lin" valueType="num">
                                      <p:cBhvr additive="base">
                                        <p:cTn id="13" dur="500" fill="hold"/>
                                        <p:tgtEl>
                                          <p:spTgt spid="5">
                                            <p:graphicEl>
                                              <a:dgm id="{C9583197-F94D-4EED-8A57-4116DE5017C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C9583197-F94D-4EED-8A57-4116DE5017C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675C51BB-14B3-40ED-9765-109E3ACF2D49}"/>
                                            </p:graphicEl>
                                          </p:spTgt>
                                        </p:tgtEl>
                                        <p:attrNameLst>
                                          <p:attrName>style.visibility</p:attrName>
                                        </p:attrNameLst>
                                      </p:cBhvr>
                                      <p:to>
                                        <p:strVal val="visible"/>
                                      </p:to>
                                    </p:set>
                                    <p:anim calcmode="lin" valueType="num">
                                      <p:cBhvr additive="base">
                                        <p:cTn id="19" dur="500" fill="hold"/>
                                        <p:tgtEl>
                                          <p:spTgt spid="5">
                                            <p:graphicEl>
                                              <a:dgm id="{675C51BB-14B3-40ED-9765-109E3ACF2D4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675C51BB-14B3-40ED-9765-109E3ACF2D4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D1EA-2BE0-4CB0-33F5-68237B73CBC4}"/>
              </a:ext>
            </a:extLst>
          </p:cNvPr>
          <p:cNvSpPr>
            <a:spLocks noGrp="1"/>
          </p:cNvSpPr>
          <p:nvPr>
            <p:ph type="title"/>
          </p:nvPr>
        </p:nvSpPr>
        <p:spPr/>
        <p:txBody>
          <a:bodyPr/>
          <a:lstStyle/>
          <a:p>
            <a:r>
              <a:rPr lang="en-US" dirty="0"/>
              <a:t>Administrative Burden – Step Therapy</a:t>
            </a:r>
          </a:p>
        </p:txBody>
      </p:sp>
      <p:graphicFrame>
        <p:nvGraphicFramePr>
          <p:cNvPr id="5" name="Content Placeholder 4">
            <a:extLst>
              <a:ext uri="{FF2B5EF4-FFF2-40B4-BE49-F238E27FC236}">
                <a16:creationId xmlns:a16="http://schemas.microsoft.com/office/drawing/2014/main" id="{1E72E24C-E481-9FFC-AD03-59967EDB309E}"/>
              </a:ext>
            </a:extLst>
          </p:cNvPr>
          <p:cNvGraphicFramePr>
            <a:graphicFrameLocks noGrp="1"/>
          </p:cNvGraphicFramePr>
          <p:nvPr>
            <p:ph idx="1"/>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93BD382-4C7F-C04B-FED3-3187414EA543}"/>
              </a:ext>
            </a:extLst>
          </p:cNvPr>
          <p:cNvSpPr>
            <a:spLocks noGrp="1"/>
          </p:cNvSpPr>
          <p:nvPr>
            <p:ph type="sldNum" sz="quarter" idx="10"/>
          </p:nvPr>
        </p:nvSpPr>
        <p:spPr/>
        <p:txBody>
          <a:bodyPr/>
          <a:lstStyle/>
          <a:p>
            <a:fld id="{461711D5-349D-4847-A71F-DCB6A6FF38BF}" type="slidenum">
              <a:rPr lang="en-US" smtClean="0"/>
              <a:pPr/>
              <a:t>15</a:t>
            </a:fld>
            <a:endParaRPr lang="en-US" dirty="0"/>
          </a:p>
        </p:txBody>
      </p:sp>
      <p:pic>
        <p:nvPicPr>
          <p:cNvPr id="7" name="Picture 6" descr="A qr code with a dinosaur&#10;&#10;Description automatically generated">
            <a:extLst>
              <a:ext uri="{FF2B5EF4-FFF2-40B4-BE49-F238E27FC236}">
                <a16:creationId xmlns:a16="http://schemas.microsoft.com/office/drawing/2014/main" id="{5A417E3F-31AA-65F3-058D-A10FA469C8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9476" y="3108960"/>
            <a:ext cx="2874644" cy="2874644"/>
          </a:xfrm>
          <a:prstGeom prst="rect">
            <a:avLst/>
          </a:prstGeom>
        </p:spPr>
      </p:pic>
    </p:spTree>
    <p:extLst>
      <p:ext uri="{BB962C8B-B14F-4D97-AF65-F5344CB8AC3E}">
        <p14:creationId xmlns:p14="http://schemas.microsoft.com/office/powerpoint/2010/main" val="323225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E4224-2C34-AF47-8D19-21D706270CFB}"/>
              </a:ext>
            </a:extLst>
          </p:cNvPr>
          <p:cNvSpPr>
            <a:spLocks noGrp="1"/>
          </p:cNvSpPr>
          <p:nvPr>
            <p:ph type="body" idx="1"/>
          </p:nvPr>
        </p:nvSpPr>
        <p:spPr/>
        <p:txBody>
          <a:bodyPr anchor="t">
            <a:normAutofit fontScale="92500"/>
          </a:bodyPr>
          <a:lstStyle/>
          <a:p>
            <a:r>
              <a:rPr lang="en-US" dirty="0"/>
              <a:t>House of Representatives (H.R. 2630)</a:t>
            </a:r>
          </a:p>
        </p:txBody>
      </p:sp>
      <p:sp>
        <p:nvSpPr>
          <p:cNvPr id="6" name="Content Placeholder 5">
            <a:extLst>
              <a:ext uri="{FF2B5EF4-FFF2-40B4-BE49-F238E27FC236}">
                <a16:creationId xmlns:a16="http://schemas.microsoft.com/office/drawing/2014/main" id="{FF1E4951-737D-412B-AE9A-830C82C290C8}"/>
              </a:ext>
            </a:extLst>
          </p:cNvPr>
          <p:cNvSpPr>
            <a:spLocks noGrp="1"/>
          </p:cNvSpPr>
          <p:nvPr>
            <p:ph sz="half" idx="2"/>
          </p:nvPr>
        </p:nvSpPr>
        <p:spPr>
          <a:xfrm>
            <a:off x="836612" y="1996520"/>
            <a:ext cx="5157787" cy="4178618"/>
          </a:xfrm>
        </p:spPr>
        <p:txBody>
          <a:bodyPr/>
          <a:lstStyle/>
          <a:p>
            <a:r>
              <a:rPr lang="en-US" dirty="0"/>
              <a:t>124 Democrats</a:t>
            </a:r>
          </a:p>
          <a:p>
            <a:r>
              <a:rPr lang="en-US" dirty="0"/>
              <a:t>70 Republicans</a:t>
            </a:r>
          </a:p>
          <a:p>
            <a:r>
              <a:rPr lang="en-US" dirty="0"/>
              <a:t>Across 43 states and territories</a:t>
            </a:r>
          </a:p>
          <a:p>
            <a:r>
              <a:rPr lang="en-US" dirty="0"/>
              <a:t>Original cosponsors:</a:t>
            </a:r>
          </a:p>
          <a:p>
            <a:pPr lvl="1"/>
            <a:r>
              <a:rPr lang="en-US" dirty="0"/>
              <a:t>Rep. Ruiz (D-CA-25)</a:t>
            </a:r>
          </a:p>
          <a:p>
            <a:pPr lvl="1"/>
            <a:r>
              <a:rPr lang="en-US" dirty="0"/>
              <a:t>Rep. Miller-Meeks (R-IA-1)</a:t>
            </a:r>
          </a:p>
          <a:p>
            <a:pPr lvl="1"/>
            <a:r>
              <a:rPr lang="en-US" dirty="0"/>
              <a:t>Rep. McBath (D-GA-7)</a:t>
            </a:r>
          </a:p>
          <a:p>
            <a:pPr lvl="1"/>
            <a:r>
              <a:rPr lang="en-US" dirty="0"/>
              <a:t>Rep. Chavez-</a:t>
            </a:r>
            <a:r>
              <a:rPr lang="en-US" dirty="0" err="1"/>
              <a:t>DeRemer</a:t>
            </a:r>
            <a:r>
              <a:rPr lang="en-US" dirty="0"/>
              <a:t> (R-OR-5)</a:t>
            </a:r>
          </a:p>
          <a:p>
            <a:pPr lvl="1"/>
            <a:r>
              <a:rPr lang="en-US" dirty="0"/>
              <a:t>Rep. Blumenauer (D-OR-3)</a:t>
            </a:r>
          </a:p>
        </p:txBody>
      </p:sp>
      <p:sp>
        <p:nvSpPr>
          <p:cNvPr id="7" name="Text Placeholder 6">
            <a:extLst>
              <a:ext uri="{FF2B5EF4-FFF2-40B4-BE49-F238E27FC236}">
                <a16:creationId xmlns:a16="http://schemas.microsoft.com/office/drawing/2014/main" id="{A5E22E54-0E3B-41CB-07C9-997D43A0B26A}"/>
              </a:ext>
            </a:extLst>
          </p:cNvPr>
          <p:cNvSpPr>
            <a:spLocks noGrp="1"/>
          </p:cNvSpPr>
          <p:nvPr>
            <p:ph type="body" sz="quarter" idx="3"/>
          </p:nvPr>
        </p:nvSpPr>
        <p:spPr/>
        <p:txBody>
          <a:bodyPr anchor="t"/>
          <a:lstStyle/>
          <a:p>
            <a:r>
              <a:rPr lang="en-US" dirty="0"/>
              <a:t>Senate (S. 652)</a:t>
            </a:r>
          </a:p>
        </p:txBody>
      </p:sp>
      <p:sp>
        <p:nvSpPr>
          <p:cNvPr id="8" name="Content Placeholder 7">
            <a:extLst>
              <a:ext uri="{FF2B5EF4-FFF2-40B4-BE49-F238E27FC236}">
                <a16:creationId xmlns:a16="http://schemas.microsoft.com/office/drawing/2014/main" id="{8EFE1AAC-5D29-A22E-F9DA-F8AB37191B92}"/>
              </a:ext>
            </a:extLst>
          </p:cNvPr>
          <p:cNvSpPr>
            <a:spLocks noGrp="1"/>
          </p:cNvSpPr>
          <p:nvPr>
            <p:ph sz="quarter" idx="4"/>
          </p:nvPr>
        </p:nvSpPr>
        <p:spPr/>
        <p:txBody>
          <a:bodyPr/>
          <a:lstStyle/>
          <a:p>
            <a:r>
              <a:rPr lang="en-US" dirty="0"/>
              <a:t>26 Democrats</a:t>
            </a:r>
          </a:p>
          <a:p>
            <a:r>
              <a:rPr lang="en-US" dirty="0"/>
              <a:t>13 Republicans</a:t>
            </a:r>
          </a:p>
          <a:p>
            <a:r>
              <a:rPr lang="en-US" dirty="0"/>
              <a:t>2 Independents</a:t>
            </a:r>
          </a:p>
          <a:p>
            <a:r>
              <a:rPr lang="en-US" dirty="0"/>
              <a:t>Across 28 states</a:t>
            </a:r>
          </a:p>
          <a:p>
            <a:r>
              <a:rPr lang="en-US" dirty="0"/>
              <a:t>Original cosponsors:</a:t>
            </a:r>
          </a:p>
          <a:p>
            <a:pPr lvl="1"/>
            <a:r>
              <a:rPr lang="en-US" dirty="0"/>
              <a:t>Sponsor who originally introduced the bill: Sen. Murkowski (R-AK)</a:t>
            </a:r>
          </a:p>
          <a:p>
            <a:pPr lvl="1"/>
            <a:r>
              <a:rPr lang="en-US" dirty="0"/>
              <a:t>18 Senators – 9 Democrats, 8 Republicans, 1 Independent</a:t>
            </a:r>
          </a:p>
        </p:txBody>
      </p:sp>
      <p:sp>
        <p:nvSpPr>
          <p:cNvPr id="2" name="Title 1">
            <a:extLst>
              <a:ext uri="{FF2B5EF4-FFF2-40B4-BE49-F238E27FC236}">
                <a16:creationId xmlns:a16="http://schemas.microsoft.com/office/drawing/2014/main" id="{89AC5BAD-7E46-ACFD-8BB8-B8D8421A74DC}"/>
              </a:ext>
            </a:extLst>
          </p:cNvPr>
          <p:cNvSpPr>
            <a:spLocks noGrp="1"/>
          </p:cNvSpPr>
          <p:nvPr>
            <p:ph type="title"/>
          </p:nvPr>
        </p:nvSpPr>
        <p:spPr/>
        <p:txBody>
          <a:bodyPr/>
          <a:lstStyle/>
          <a:p>
            <a:r>
              <a:rPr lang="en-US" dirty="0"/>
              <a:t>Cosponsors of the Safe Step Act</a:t>
            </a:r>
          </a:p>
        </p:txBody>
      </p:sp>
      <p:sp>
        <p:nvSpPr>
          <p:cNvPr id="4" name="Slide Number Placeholder 3">
            <a:extLst>
              <a:ext uri="{FF2B5EF4-FFF2-40B4-BE49-F238E27FC236}">
                <a16:creationId xmlns:a16="http://schemas.microsoft.com/office/drawing/2014/main" id="{A00AE33B-14D3-377B-7401-31098F7FA0D2}"/>
              </a:ext>
            </a:extLst>
          </p:cNvPr>
          <p:cNvSpPr>
            <a:spLocks noGrp="1"/>
          </p:cNvSpPr>
          <p:nvPr>
            <p:ph type="sldNum" sz="quarter" idx="10"/>
          </p:nvPr>
        </p:nvSpPr>
        <p:spPr/>
        <p:txBody>
          <a:bodyPr/>
          <a:lstStyle/>
          <a:p>
            <a:fld id="{461711D5-349D-4847-A71F-DCB6A6FF38BF}" type="slidenum">
              <a:rPr lang="en-US" smtClean="0"/>
              <a:pPr/>
              <a:t>16</a:t>
            </a:fld>
            <a:endParaRPr lang="en-US"/>
          </a:p>
        </p:txBody>
      </p:sp>
    </p:spTree>
    <p:extLst>
      <p:ext uri="{BB962C8B-B14F-4D97-AF65-F5344CB8AC3E}">
        <p14:creationId xmlns:p14="http://schemas.microsoft.com/office/powerpoint/2010/main" val="4575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 calcmode="lin" valueType="num">
                                      <p:cBhvr additive="base">
                                        <p:cTn id="5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additive="base">
                                        <p:cTn id="5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 calcmode="lin" valueType="num">
                                      <p:cBhvr additive="base">
                                        <p:cTn id="6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
                                            <p:txEl>
                                              <p:pRg st="1" end="1"/>
                                            </p:txEl>
                                          </p:spTgt>
                                        </p:tgtEl>
                                        <p:attrNameLst>
                                          <p:attrName>style.visibility</p:attrName>
                                        </p:attrNameLst>
                                      </p:cBhvr>
                                      <p:to>
                                        <p:strVal val="visible"/>
                                      </p:to>
                                    </p:set>
                                    <p:anim calcmode="lin" valueType="num">
                                      <p:cBhvr additive="base">
                                        <p:cTn id="6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
                                            <p:txEl>
                                              <p:pRg st="2" end="2"/>
                                            </p:txEl>
                                          </p:spTgt>
                                        </p:tgtEl>
                                        <p:attrNameLst>
                                          <p:attrName>style.visibility</p:attrName>
                                        </p:attrNameLst>
                                      </p:cBhvr>
                                      <p:to>
                                        <p:strVal val="visible"/>
                                      </p:to>
                                    </p:set>
                                    <p:anim calcmode="lin" valueType="num">
                                      <p:cBhvr additive="base">
                                        <p:cTn id="7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
                                            <p:txEl>
                                              <p:pRg st="3" end="3"/>
                                            </p:txEl>
                                          </p:spTgt>
                                        </p:tgtEl>
                                        <p:attrNameLst>
                                          <p:attrName>style.visibility</p:attrName>
                                        </p:attrNameLst>
                                      </p:cBhvr>
                                      <p:to>
                                        <p:strVal val="visible"/>
                                      </p:to>
                                    </p:set>
                                    <p:anim calcmode="lin" valueType="num">
                                      <p:cBhvr additive="base">
                                        <p:cTn id="8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
                                            <p:txEl>
                                              <p:pRg st="4" end="4"/>
                                            </p:txEl>
                                          </p:spTgt>
                                        </p:tgtEl>
                                        <p:attrNameLst>
                                          <p:attrName>style.visibility</p:attrName>
                                        </p:attrNameLst>
                                      </p:cBhvr>
                                      <p:to>
                                        <p:strVal val="visible"/>
                                      </p:to>
                                    </p:set>
                                    <p:anim calcmode="lin" valueType="num">
                                      <p:cBhvr additive="base">
                                        <p:cTn id="8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
                                            <p:txEl>
                                              <p:pRg st="5" end="5"/>
                                            </p:txEl>
                                          </p:spTgt>
                                        </p:tgtEl>
                                        <p:attrNameLst>
                                          <p:attrName>style.visibility</p:attrName>
                                        </p:attrNameLst>
                                      </p:cBhvr>
                                      <p:to>
                                        <p:strVal val="visible"/>
                                      </p:to>
                                    </p:set>
                                    <p:anim calcmode="lin" valueType="num">
                                      <p:cBhvr additive="base">
                                        <p:cTn id="9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
                                            <p:txEl>
                                              <p:pRg st="6" end="6"/>
                                            </p:txEl>
                                          </p:spTgt>
                                        </p:tgtEl>
                                        <p:attrNameLst>
                                          <p:attrName>style.visibility</p:attrName>
                                        </p:attrNameLst>
                                      </p:cBhvr>
                                      <p:to>
                                        <p:strVal val="visible"/>
                                      </p:to>
                                    </p:set>
                                    <p:anim calcmode="lin" valueType="num">
                                      <p:cBhvr additive="base">
                                        <p:cTn id="9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8BEAE0-5669-6C40-32D5-72980EF0AE57}"/>
              </a:ext>
            </a:extLst>
          </p:cNvPr>
          <p:cNvSpPr>
            <a:spLocks noGrp="1"/>
          </p:cNvSpPr>
          <p:nvPr>
            <p:ph type="title"/>
          </p:nvPr>
        </p:nvSpPr>
        <p:spPr/>
        <p:txBody>
          <a:bodyPr/>
          <a:lstStyle/>
          <a:p>
            <a:r>
              <a:rPr lang="en-US" dirty="0"/>
              <a:t>Given its popularity, why hasn’t the Safe Step Act passed?</a:t>
            </a:r>
          </a:p>
        </p:txBody>
      </p:sp>
      <p:graphicFrame>
        <p:nvGraphicFramePr>
          <p:cNvPr id="9" name="Content Placeholder 8">
            <a:extLst>
              <a:ext uri="{FF2B5EF4-FFF2-40B4-BE49-F238E27FC236}">
                <a16:creationId xmlns:a16="http://schemas.microsoft.com/office/drawing/2014/main" id="{CA2C389E-2E53-B55B-8A1C-90C9A347DCC9}"/>
              </a:ext>
            </a:extLst>
          </p:cNvPr>
          <p:cNvGraphicFramePr>
            <a:graphicFrameLocks noGrp="1"/>
          </p:cNvGraphicFramePr>
          <p:nvPr>
            <p:ph idx="1"/>
            <p:extLst>
              <p:ext uri="{D42A27DB-BD31-4B8C-83A1-F6EECF244321}">
                <p14:modId xmlns:p14="http://schemas.microsoft.com/office/powerpoint/2010/main" val="3014868592"/>
              </p:ext>
            </p:extLst>
          </p:nvPr>
        </p:nvGraphicFramePr>
        <p:xfrm>
          <a:off x="838200" y="1064872"/>
          <a:ext cx="10515600" cy="5793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CBC2537F-DC4F-BC4A-7F73-029A6CB4FF88}"/>
              </a:ext>
            </a:extLst>
          </p:cNvPr>
          <p:cNvSpPr>
            <a:spLocks noGrp="1"/>
          </p:cNvSpPr>
          <p:nvPr>
            <p:ph type="sldNum" sz="quarter" idx="10"/>
          </p:nvPr>
        </p:nvSpPr>
        <p:spPr/>
        <p:txBody>
          <a:bodyPr/>
          <a:lstStyle/>
          <a:p>
            <a:fld id="{461711D5-349D-4847-A71F-DCB6A6FF38BF}" type="slidenum">
              <a:rPr lang="en-US" smtClean="0"/>
              <a:pPr/>
              <a:t>17</a:t>
            </a:fld>
            <a:endParaRPr lang="en-US"/>
          </a:p>
        </p:txBody>
      </p:sp>
    </p:spTree>
    <p:extLst>
      <p:ext uri="{BB962C8B-B14F-4D97-AF65-F5344CB8AC3E}">
        <p14:creationId xmlns:p14="http://schemas.microsoft.com/office/powerpoint/2010/main" val="241028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F9E89301-65B1-DD42-AFDA-6CA00D97320B}"/>
                                            </p:graphicEl>
                                          </p:spTgt>
                                        </p:tgtEl>
                                        <p:attrNameLst>
                                          <p:attrName>style.visibility</p:attrName>
                                        </p:attrNameLst>
                                      </p:cBhvr>
                                      <p:to>
                                        <p:strVal val="visible"/>
                                      </p:to>
                                    </p:set>
                                    <p:anim calcmode="lin" valueType="num">
                                      <p:cBhvr additive="base">
                                        <p:cTn id="7" dur="500" fill="hold"/>
                                        <p:tgtEl>
                                          <p:spTgt spid="9">
                                            <p:graphicEl>
                                              <a:dgm id="{F9E89301-65B1-DD42-AFDA-6CA00D97320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F9E89301-65B1-DD42-AFDA-6CA00D97320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graphicEl>
                                              <a:dgm id="{D62D0CD2-5768-CF41-995F-B3E00245228A}"/>
                                            </p:graphicEl>
                                          </p:spTgt>
                                        </p:tgtEl>
                                        <p:attrNameLst>
                                          <p:attrName>style.visibility</p:attrName>
                                        </p:attrNameLst>
                                      </p:cBhvr>
                                      <p:to>
                                        <p:strVal val="visible"/>
                                      </p:to>
                                    </p:set>
                                    <p:anim calcmode="lin" valueType="num">
                                      <p:cBhvr additive="base">
                                        <p:cTn id="13" dur="500" fill="hold"/>
                                        <p:tgtEl>
                                          <p:spTgt spid="9">
                                            <p:graphicEl>
                                              <a:dgm id="{D62D0CD2-5768-CF41-995F-B3E00245228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graphicEl>
                                              <a:dgm id="{D62D0CD2-5768-CF41-995F-B3E00245228A}"/>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graphicEl>
                                              <a:dgm id="{16B2261F-DF7E-6B4B-9A52-8EA9C1FFB0D4}"/>
                                            </p:graphicEl>
                                          </p:spTgt>
                                        </p:tgtEl>
                                        <p:attrNameLst>
                                          <p:attrName>style.visibility</p:attrName>
                                        </p:attrNameLst>
                                      </p:cBhvr>
                                      <p:to>
                                        <p:strVal val="visible"/>
                                      </p:to>
                                    </p:set>
                                    <p:anim calcmode="lin" valueType="num">
                                      <p:cBhvr additive="base">
                                        <p:cTn id="19" dur="500" fill="hold"/>
                                        <p:tgtEl>
                                          <p:spTgt spid="9">
                                            <p:graphicEl>
                                              <a:dgm id="{16B2261F-DF7E-6B4B-9A52-8EA9C1FFB0D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graphicEl>
                                              <a:dgm id="{16B2261F-DF7E-6B4B-9A52-8EA9C1FFB0D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graphicEl>
                                              <a:dgm id="{75D93D9D-A225-F84F-BF82-EE2F8FA81B95}"/>
                                            </p:graphicEl>
                                          </p:spTgt>
                                        </p:tgtEl>
                                        <p:attrNameLst>
                                          <p:attrName>style.visibility</p:attrName>
                                        </p:attrNameLst>
                                      </p:cBhvr>
                                      <p:to>
                                        <p:strVal val="visible"/>
                                      </p:to>
                                    </p:set>
                                    <p:anim calcmode="lin" valueType="num">
                                      <p:cBhvr additive="base">
                                        <p:cTn id="25" dur="500" fill="hold"/>
                                        <p:tgtEl>
                                          <p:spTgt spid="9">
                                            <p:graphicEl>
                                              <a:dgm id="{75D93D9D-A225-F84F-BF82-EE2F8FA81B9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graphicEl>
                                              <a:dgm id="{75D93D9D-A225-F84F-BF82-EE2F8FA81B9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graphicEl>
                                              <a:dgm id="{71FAA597-6C75-E046-BE2C-A360C5B038DD}"/>
                                            </p:graphicEl>
                                          </p:spTgt>
                                        </p:tgtEl>
                                        <p:attrNameLst>
                                          <p:attrName>style.visibility</p:attrName>
                                        </p:attrNameLst>
                                      </p:cBhvr>
                                      <p:to>
                                        <p:strVal val="visible"/>
                                      </p:to>
                                    </p:set>
                                    <p:anim calcmode="lin" valueType="num">
                                      <p:cBhvr additive="base">
                                        <p:cTn id="31" dur="500" fill="hold"/>
                                        <p:tgtEl>
                                          <p:spTgt spid="9">
                                            <p:graphicEl>
                                              <a:dgm id="{71FAA597-6C75-E046-BE2C-A360C5B038D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graphicEl>
                                              <a:dgm id="{71FAA597-6C75-E046-BE2C-A360C5B038D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9938-33E9-F1F5-9DF7-6FB551BFF84C}"/>
              </a:ext>
            </a:extLst>
          </p:cNvPr>
          <p:cNvSpPr>
            <a:spLocks noGrp="1"/>
          </p:cNvSpPr>
          <p:nvPr>
            <p:ph type="title"/>
          </p:nvPr>
        </p:nvSpPr>
        <p:spPr/>
        <p:txBody>
          <a:bodyPr/>
          <a:lstStyle/>
          <a:p>
            <a:r>
              <a:rPr lang="en-US" dirty="0"/>
              <a:t>Step Therapy – What to say if:</a:t>
            </a:r>
          </a:p>
        </p:txBody>
      </p:sp>
      <p:graphicFrame>
        <p:nvGraphicFramePr>
          <p:cNvPr id="5" name="Content Placeholder 4">
            <a:extLst>
              <a:ext uri="{FF2B5EF4-FFF2-40B4-BE49-F238E27FC236}">
                <a16:creationId xmlns:a16="http://schemas.microsoft.com/office/drawing/2014/main" id="{CB4D408B-DE0C-8AEE-0615-29A4C3427976}"/>
              </a:ext>
            </a:extLst>
          </p:cNvPr>
          <p:cNvGraphicFramePr>
            <a:graphicFrameLocks noGrp="1"/>
          </p:cNvGraphicFramePr>
          <p:nvPr>
            <p:ph idx="1"/>
            <p:extLst>
              <p:ext uri="{D42A27DB-BD31-4B8C-83A1-F6EECF244321}">
                <p14:modId xmlns:p14="http://schemas.microsoft.com/office/powerpoint/2010/main" val="2454847213"/>
              </p:ext>
            </p:extLst>
          </p:nvPr>
        </p:nvGraphicFramePr>
        <p:xfrm>
          <a:off x="838200" y="1117600"/>
          <a:ext cx="10515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C635116-BB6B-A2FE-E792-FC26F5104775}"/>
              </a:ext>
            </a:extLst>
          </p:cNvPr>
          <p:cNvSpPr>
            <a:spLocks noGrp="1"/>
          </p:cNvSpPr>
          <p:nvPr>
            <p:ph type="sldNum" sz="quarter" idx="10"/>
          </p:nvPr>
        </p:nvSpPr>
        <p:spPr/>
        <p:txBody>
          <a:bodyPr/>
          <a:lstStyle/>
          <a:p>
            <a:fld id="{461711D5-349D-4847-A71F-DCB6A6FF38BF}" type="slidenum">
              <a:rPr lang="en-US" smtClean="0"/>
              <a:pPr/>
              <a:t>18</a:t>
            </a:fld>
            <a:endParaRPr lang="en-US" dirty="0"/>
          </a:p>
        </p:txBody>
      </p:sp>
    </p:spTree>
    <p:extLst>
      <p:ext uri="{BB962C8B-B14F-4D97-AF65-F5344CB8AC3E}">
        <p14:creationId xmlns:p14="http://schemas.microsoft.com/office/powerpoint/2010/main" val="1051413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5284-2B6E-4D24-4304-0ECE46DC0A69}"/>
              </a:ext>
            </a:extLst>
          </p:cNvPr>
          <p:cNvSpPr>
            <a:spLocks noGrp="1"/>
          </p:cNvSpPr>
          <p:nvPr>
            <p:ph type="title"/>
          </p:nvPr>
        </p:nvSpPr>
        <p:spPr/>
        <p:txBody>
          <a:bodyPr/>
          <a:lstStyle/>
          <a:p>
            <a:r>
              <a:rPr lang="en-US" dirty="0"/>
              <a:t>Step Therapy – What to say if:</a:t>
            </a:r>
          </a:p>
        </p:txBody>
      </p:sp>
      <p:graphicFrame>
        <p:nvGraphicFramePr>
          <p:cNvPr id="5" name="Content Placeholder 4">
            <a:extLst>
              <a:ext uri="{FF2B5EF4-FFF2-40B4-BE49-F238E27FC236}">
                <a16:creationId xmlns:a16="http://schemas.microsoft.com/office/drawing/2014/main" id="{26B0D803-ACF7-245C-FBB6-BCD465CDA8B6}"/>
              </a:ext>
            </a:extLst>
          </p:cNvPr>
          <p:cNvGraphicFramePr>
            <a:graphicFrameLocks noGrp="1"/>
          </p:cNvGraphicFramePr>
          <p:nvPr>
            <p:ph idx="1"/>
          </p:nvPr>
        </p:nvGraphicFramePr>
        <p:xfrm>
          <a:off x="838200" y="1279525"/>
          <a:ext cx="10515600" cy="4501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E258615-6B6C-2932-0794-C75A3E0030AE}"/>
              </a:ext>
            </a:extLst>
          </p:cNvPr>
          <p:cNvSpPr>
            <a:spLocks noGrp="1"/>
          </p:cNvSpPr>
          <p:nvPr>
            <p:ph type="sldNum" sz="quarter" idx="10"/>
          </p:nvPr>
        </p:nvSpPr>
        <p:spPr/>
        <p:txBody>
          <a:bodyPr/>
          <a:lstStyle/>
          <a:p>
            <a:fld id="{461711D5-349D-4847-A71F-DCB6A6FF38BF}" type="slidenum">
              <a:rPr lang="en-US" smtClean="0"/>
              <a:pPr/>
              <a:t>19</a:t>
            </a:fld>
            <a:endParaRPr lang="en-US" dirty="0"/>
          </a:p>
        </p:txBody>
      </p:sp>
    </p:spTree>
    <p:extLst>
      <p:ext uri="{BB962C8B-B14F-4D97-AF65-F5344CB8AC3E}">
        <p14:creationId xmlns:p14="http://schemas.microsoft.com/office/powerpoint/2010/main" val="331236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FFF30E5B-F9E1-C47F-F0FF-7D758F7BDDA0}"/>
              </a:ext>
            </a:extLst>
          </p:cNvPr>
          <p:cNvSpPr>
            <a:spLocks noGrp="1"/>
          </p:cNvSpPr>
          <p:nvPr>
            <p:ph type="title"/>
          </p:nvPr>
        </p:nvSpPr>
        <p:spPr>
          <a:xfrm>
            <a:off x="838200" y="365126"/>
            <a:ext cx="10515600" cy="914399"/>
          </a:xfrm>
        </p:spPr>
        <p:txBody>
          <a:bodyPr/>
          <a:lstStyle/>
          <a:p>
            <a:r>
              <a:rPr lang="en-US"/>
              <a:t>Red + Blue = Purple</a:t>
            </a:r>
          </a:p>
        </p:txBody>
      </p:sp>
      <p:pic>
        <p:nvPicPr>
          <p:cNvPr id="3074" name="Picture 2" descr="Leadership The Prince Compassion Heart Spirituality, others, love, purple,  violet png | PNGWing">
            <a:extLst>
              <a:ext uri="{FF2B5EF4-FFF2-40B4-BE49-F238E27FC236}">
                <a16:creationId xmlns:a16="http://schemas.microsoft.com/office/drawing/2014/main" id="{87A407E3-2848-1011-69BB-AA3FD4A97F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1971" y="1279525"/>
            <a:ext cx="9648057" cy="4897438"/>
          </a:xfrm>
          <a:prstGeom prst="rect">
            <a:avLst/>
          </a:prstGeom>
          <a:solidFill>
            <a:srgbClr val="FFFFFF"/>
          </a:solidFill>
        </p:spPr>
      </p:pic>
      <p:sp>
        <p:nvSpPr>
          <p:cNvPr id="3" name="Footer Placeholder 3">
            <a:extLst>
              <a:ext uri="{FF2B5EF4-FFF2-40B4-BE49-F238E27FC236}">
                <a16:creationId xmlns:a16="http://schemas.microsoft.com/office/drawing/2014/main" id="{041C6096-3797-81D7-4071-BA1DEAFE01DE}"/>
              </a:ext>
            </a:extLst>
          </p:cNvPr>
          <p:cNvSpPr txBox="1">
            <a:spLocks/>
          </p:cNvSpPr>
          <p:nvPr/>
        </p:nvSpPr>
        <p:spPr>
          <a:xfrm>
            <a:off x="476250" y="6517481"/>
            <a:ext cx="11510961" cy="342900"/>
          </a:xfrm>
          <a:prstGeom prst="rect">
            <a:avLst/>
          </a:prstGeom>
        </p:spPr>
        <p:txBody>
          <a:bodyPr lIns="91440" tIns="45720" rIns="91440" bIns="45720" anchor="t"/>
          <a:ls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a:lstStyle>
          <a:p>
            <a:r>
              <a:rPr lang="en-US" b="1" dirty="0">
                <a:solidFill>
                  <a:schemeClr val="accent1"/>
                </a:solidFill>
                <a:latin typeface="Tw Cen MT"/>
                <a:cs typeface="Arial"/>
              </a:rPr>
              <a:t>@ACPIMPhysicians                                                                                                                                           </a:t>
            </a:r>
          </a:p>
        </p:txBody>
      </p:sp>
    </p:spTree>
    <p:extLst>
      <p:ext uri="{BB962C8B-B14F-4D97-AF65-F5344CB8AC3E}">
        <p14:creationId xmlns:p14="http://schemas.microsoft.com/office/powerpoint/2010/main" val="121884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C74A6-BBF0-4D6E-F80B-EE9524B504BA}"/>
              </a:ext>
            </a:extLst>
          </p:cNvPr>
          <p:cNvSpPr>
            <a:spLocks noGrp="1"/>
          </p:cNvSpPr>
          <p:nvPr>
            <p:ph type="body" idx="2"/>
          </p:nvPr>
        </p:nvSpPr>
        <p:spPr>
          <a:xfrm>
            <a:off x="812799" y="1279526"/>
            <a:ext cx="2281069" cy="4892674"/>
          </a:xfrm>
          <a:solidFill>
            <a:schemeClr val="accent2"/>
          </a:solidFill>
        </p:spPr>
        <p:txBody>
          <a:bodyPr>
            <a:normAutofit/>
          </a:bodyPr>
          <a:lstStyle/>
          <a:p>
            <a:pPr lvl="0"/>
            <a:r>
              <a:rPr lang="en-US"/>
              <a:t>Inflationary updates to Medicare payment rates</a:t>
            </a:r>
          </a:p>
          <a:p>
            <a:pPr lvl="0"/>
            <a:endParaRPr lang="en-US"/>
          </a:p>
          <a:p>
            <a:pPr lvl="0"/>
            <a:r>
              <a:rPr lang="en-US"/>
              <a:t>Addressing budget neutrality/Medicare physician fee schedule </a:t>
            </a:r>
          </a:p>
          <a:p>
            <a:pPr lvl="0"/>
            <a:endParaRPr lang="en-US"/>
          </a:p>
          <a:p>
            <a:pPr lvl="0"/>
            <a:r>
              <a:rPr lang="en-US"/>
              <a:t>Policies that facilitate physicians transitioning to value-based models of care/ MACRA reform</a:t>
            </a:r>
          </a:p>
        </p:txBody>
      </p:sp>
      <p:pic>
        <p:nvPicPr>
          <p:cNvPr id="5" name="Picture 4" descr="A screenshot of a computer&#10;&#10;Description automatically generated">
            <a:extLst>
              <a:ext uri="{FF2B5EF4-FFF2-40B4-BE49-F238E27FC236}">
                <a16:creationId xmlns:a16="http://schemas.microsoft.com/office/drawing/2014/main" id="{09B44AF2-B311-3794-BDCB-CFB240AA3585}"/>
              </a:ext>
            </a:extLst>
          </p:cNvPr>
          <p:cNvPicPr>
            <a:picLocks noChangeAspect="1"/>
          </p:cNvPicPr>
          <p:nvPr/>
        </p:nvPicPr>
        <p:blipFill rotWithShape="1">
          <a:blip r:embed="rId2"/>
          <a:srcRect l="30876" t="26429" r="21581" b="17949"/>
          <a:stretch/>
        </p:blipFill>
        <p:spPr bwMode="auto">
          <a:xfrm>
            <a:off x="3541235" y="1260823"/>
            <a:ext cx="8259931" cy="5234419"/>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546D3622-65A3-24C2-51A2-5591F2BBF477}"/>
              </a:ext>
            </a:extLst>
          </p:cNvPr>
          <p:cNvSpPr>
            <a:spLocks noGrp="1"/>
          </p:cNvSpPr>
          <p:nvPr>
            <p:ph type="title"/>
          </p:nvPr>
        </p:nvSpPr>
        <p:spPr>
          <a:xfrm>
            <a:off x="838200" y="365126"/>
            <a:ext cx="10515600" cy="914399"/>
          </a:xfrm>
        </p:spPr>
        <p:txBody>
          <a:bodyPr anchor="ctr">
            <a:normAutofit/>
          </a:bodyPr>
          <a:lstStyle/>
          <a:p>
            <a:r>
              <a:rPr lang="en-US"/>
              <a:t>Valuing the Care Provided by IM Physicians</a:t>
            </a:r>
          </a:p>
        </p:txBody>
      </p:sp>
      <p:sp>
        <p:nvSpPr>
          <p:cNvPr id="4" name="Slide Number Placeholder 3">
            <a:extLst>
              <a:ext uri="{FF2B5EF4-FFF2-40B4-BE49-F238E27FC236}">
                <a16:creationId xmlns:a16="http://schemas.microsoft.com/office/drawing/2014/main" id="{77B06DB1-DDC6-D34B-9C68-C3A1738552B7}"/>
              </a:ext>
            </a:extLst>
          </p:cNvPr>
          <p:cNvSpPr>
            <a:spLocks noGrp="1"/>
          </p:cNvSpPr>
          <p:nvPr>
            <p:ph type="sldNum" sz="quarter" idx="10"/>
          </p:nvPr>
        </p:nvSpPr>
        <p:spPr>
          <a:xfrm>
            <a:off x="8747759" y="6391656"/>
            <a:ext cx="3185161" cy="27432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7419C2E3-27B4-79AF-4F06-E44A92D8BE6C}"/>
              </a:ext>
            </a:extLst>
          </p:cNvPr>
          <p:cNvPicPr>
            <a:picLocks noChangeAspect="1"/>
          </p:cNvPicPr>
          <p:nvPr/>
        </p:nvPicPr>
        <p:blipFill>
          <a:blip r:embed="rId3"/>
          <a:stretch>
            <a:fillRect/>
          </a:stretch>
        </p:blipFill>
        <p:spPr>
          <a:xfrm>
            <a:off x="10021661" y="192024"/>
            <a:ext cx="1332139" cy="1332139"/>
          </a:xfrm>
          <a:prstGeom prst="rect">
            <a:avLst/>
          </a:prstGeom>
        </p:spPr>
      </p:pic>
      <p:grpSp>
        <p:nvGrpSpPr>
          <p:cNvPr id="9" name="Group 8">
            <a:extLst>
              <a:ext uri="{FF2B5EF4-FFF2-40B4-BE49-F238E27FC236}">
                <a16:creationId xmlns:a16="http://schemas.microsoft.com/office/drawing/2014/main" id="{1BFC83F7-D1BD-50F2-B98D-EF35C2B54635}"/>
              </a:ext>
            </a:extLst>
          </p:cNvPr>
          <p:cNvGrpSpPr/>
          <p:nvPr/>
        </p:nvGrpSpPr>
        <p:grpSpPr>
          <a:xfrm>
            <a:off x="1601080" y="1697265"/>
            <a:ext cx="8599990" cy="2353356"/>
            <a:chOff x="1601080" y="1697265"/>
            <a:chExt cx="8599990" cy="2353356"/>
          </a:xfrm>
        </p:grpSpPr>
        <p:sp>
          <p:nvSpPr>
            <p:cNvPr id="6" name="Oval 5">
              <a:extLst>
                <a:ext uri="{FF2B5EF4-FFF2-40B4-BE49-F238E27FC236}">
                  <a16:creationId xmlns:a16="http://schemas.microsoft.com/office/drawing/2014/main" id="{D0F5B67A-0B16-393A-FB87-0E8E96ECE927}"/>
                </a:ext>
              </a:extLst>
            </p:cNvPr>
            <p:cNvSpPr/>
            <p:nvPr/>
          </p:nvSpPr>
          <p:spPr>
            <a:xfrm>
              <a:off x="1601080" y="1697265"/>
              <a:ext cx="8599990" cy="23533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B479771-04B5-835D-0BC7-AE077E09FEEF}"/>
                </a:ext>
              </a:extLst>
            </p:cNvPr>
            <p:cNvSpPr txBox="1"/>
            <p:nvPr/>
          </p:nvSpPr>
          <p:spPr>
            <a:xfrm>
              <a:off x="2812047" y="2156079"/>
              <a:ext cx="5935712" cy="1200329"/>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Leadership Day 2024 Ask:</a:t>
              </a:r>
            </a:p>
            <a:p>
              <a:pPr algn="ctr"/>
              <a:r>
                <a:rPr lang="en-US" sz="2400" dirty="0">
                  <a:solidFill>
                    <a:schemeClr val="bg1"/>
                  </a:solidFill>
                  <a:latin typeface="Calibri" panose="020F0502020204030204" pitchFamily="34" charset="0"/>
                  <a:cs typeface="Calibri" panose="020F0502020204030204" pitchFamily="34" charset="0"/>
                </a:rPr>
                <a:t>Support H.R. 6545 – the Physician Fee Schedule Update and Improvements Act</a:t>
              </a:r>
            </a:p>
          </p:txBody>
        </p:sp>
      </p:grpSp>
      <p:pic>
        <p:nvPicPr>
          <p:cNvPr id="11" name="Picture 10" descr="A screenshot of a computer&#10;&#10;Description automatically generated">
            <a:extLst>
              <a:ext uri="{FF2B5EF4-FFF2-40B4-BE49-F238E27FC236}">
                <a16:creationId xmlns:a16="http://schemas.microsoft.com/office/drawing/2014/main" id="{D498FCB8-A840-67B3-73DF-7E3232C78868}"/>
              </a:ext>
            </a:extLst>
          </p:cNvPr>
          <p:cNvPicPr>
            <a:picLocks noChangeAspect="1"/>
          </p:cNvPicPr>
          <p:nvPr/>
        </p:nvPicPr>
        <p:blipFill rotWithShape="1">
          <a:blip r:embed="rId4"/>
          <a:srcRect l="28890" t="57715" r="29114" b="28518"/>
          <a:stretch/>
        </p:blipFill>
        <p:spPr>
          <a:xfrm>
            <a:off x="724729" y="4154162"/>
            <a:ext cx="11208191" cy="2066760"/>
          </a:xfrm>
          <a:prstGeom prst="rect">
            <a:avLst/>
          </a:prstGeom>
        </p:spPr>
      </p:pic>
    </p:spTree>
    <p:extLst>
      <p:ext uri="{BB962C8B-B14F-4D97-AF65-F5344CB8AC3E}">
        <p14:creationId xmlns:p14="http://schemas.microsoft.com/office/powerpoint/2010/main" val="97208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D6F93A-AF14-F8D6-2852-7FC4553AD857}"/>
              </a:ext>
            </a:extLst>
          </p:cNvPr>
          <p:cNvSpPr>
            <a:spLocks noGrp="1"/>
          </p:cNvSpPr>
          <p:nvPr>
            <p:ph type="title"/>
          </p:nvPr>
        </p:nvSpPr>
        <p:spPr>
          <a:xfrm>
            <a:off x="838200" y="272526"/>
            <a:ext cx="10515600" cy="914399"/>
          </a:xfrm>
        </p:spPr>
        <p:txBody>
          <a:bodyPr/>
          <a:lstStyle/>
          <a:p>
            <a:r>
              <a:rPr lang="en-US" dirty="0"/>
              <a:t>Physician Payment Call to Action </a:t>
            </a:r>
          </a:p>
        </p:txBody>
      </p:sp>
      <p:graphicFrame>
        <p:nvGraphicFramePr>
          <p:cNvPr id="8" name="Content Placeholder 7">
            <a:extLst>
              <a:ext uri="{FF2B5EF4-FFF2-40B4-BE49-F238E27FC236}">
                <a16:creationId xmlns:a16="http://schemas.microsoft.com/office/drawing/2014/main" id="{4FF1BF7F-3654-0E31-080D-F1CC4A67CF20}"/>
              </a:ext>
            </a:extLst>
          </p:cNvPr>
          <p:cNvGraphicFramePr>
            <a:graphicFrameLocks noGrp="1"/>
          </p:cNvGraphicFramePr>
          <p:nvPr>
            <p:ph idx="1"/>
            <p:extLst>
              <p:ext uri="{D42A27DB-BD31-4B8C-83A1-F6EECF244321}">
                <p14:modId xmlns:p14="http://schemas.microsoft.com/office/powerpoint/2010/main" val="4021612981"/>
              </p:ext>
            </p:extLst>
          </p:nvPr>
        </p:nvGraphicFramePr>
        <p:xfrm>
          <a:off x="659757" y="1048033"/>
          <a:ext cx="11007524" cy="4294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FF0845D1-3213-1A3D-A60A-88350912814F}"/>
              </a:ext>
            </a:extLst>
          </p:cNvPr>
          <p:cNvSpPr>
            <a:spLocks noGrp="1"/>
          </p:cNvSpPr>
          <p:nvPr>
            <p:ph type="sldNum" sz="quarter" idx="10"/>
          </p:nvPr>
        </p:nvSpPr>
        <p:spPr/>
        <p:txBody>
          <a:bodyPr/>
          <a:lstStyle/>
          <a:p>
            <a:fld id="{461711D5-349D-4847-A71F-DCB6A6FF38BF}" type="slidenum">
              <a:rPr lang="en-US" smtClean="0"/>
              <a:pPr/>
              <a:t>21</a:t>
            </a:fld>
            <a:endParaRPr lang="en-US"/>
          </a:p>
        </p:txBody>
      </p:sp>
      <p:sp>
        <p:nvSpPr>
          <p:cNvPr id="9" name="TextBox 8">
            <a:extLst>
              <a:ext uri="{FF2B5EF4-FFF2-40B4-BE49-F238E27FC236}">
                <a16:creationId xmlns:a16="http://schemas.microsoft.com/office/drawing/2014/main" id="{C46D2875-3772-2D11-1B80-2878725EEB01}"/>
              </a:ext>
            </a:extLst>
          </p:cNvPr>
          <p:cNvSpPr txBox="1"/>
          <p:nvPr/>
        </p:nvSpPr>
        <p:spPr>
          <a:xfrm>
            <a:off x="838200" y="5474825"/>
            <a:ext cx="10515600" cy="1323439"/>
          </a:xfrm>
          <a:custGeom>
            <a:avLst/>
            <a:gdLst>
              <a:gd name="connsiteX0" fmla="*/ 0 w 10515600"/>
              <a:gd name="connsiteY0" fmla="*/ 0 h 1323439"/>
              <a:gd name="connsiteX1" fmla="*/ 552069 w 10515600"/>
              <a:gd name="connsiteY1" fmla="*/ 0 h 1323439"/>
              <a:gd name="connsiteX2" fmla="*/ 893826 w 10515600"/>
              <a:gd name="connsiteY2" fmla="*/ 0 h 1323439"/>
              <a:gd name="connsiteX3" fmla="*/ 1761363 w 10515600"/>
              <a:gd name="connsiteY3" fmla="*/ 0 h 1323439"/>
              <a:gd name="connsiteX4" fmla="*/ 2313432 w 10515600"/>
              <a:gd name="connsiteY4" fmla="*/ 0 h 1323439"/>
              <a:gd name="connsiteX5" fmla="*/ 2865501 w 10515600"/>
              <a:gd name="connsiteY5" fmla="*/ 0 h 1323439"/>
              <a:gd name="connsiteX6" fmla="*/ 3733038 w 10515600"/>
              <a:gd name="connsiteY6" fmla="*/ 0 h 1323439"/>
              <a:gd name="connsiteX7" fmla="*/ 4179951 w 10515600"/>
              <a:gd name="connsiteY7" fmla="*/ 0 h 1323439"/>
              <a:gd name="connsiteX8" fmla="*/ 5047488 w 10515600"/>
              <a:gd name="connsiteY8" fmla="*/ 0 h 1323439"/>
              <a:gd name="connsiteX9" fmla="*/ 5915025 w 10515600"/>
              <a:gd name="connsiteY9" fmla="*/ 0 h 1323439"/>
              <a:gd name="connsiteX10" fmla="*/ 6572250 w 10515600"/>
              <a:gd name="connsiteY10" fmla="*/ 0 h 1323439"/>
              <a:gd name="connsiteX11" fmla="*/ 7439787 w 10515600"/>
              <a:gd name="connsiteY11" fmla="*/ 0 h 1323439"/>
              <a:gd name="connsiteX12" fmla="*/ 7991856 w 10515600"/>
              <a:gd name="connsiteY12" fmla="*/ 0 h 1323439"/>
              <a:gd name="connsiteX13" fmla="*/ 8543925 w 10515600"/>
              <a:gd name="connsiteY13" fmla="*/ 0 h 1323439"/>
              <a:gd name="connsiteX14" fmla="*/ 9306306 w 10515600"/>
              <a:gd name="connsiteY14" fmla="*/ 0 h 1323439"/>
              <a:gd name="connsiteX15" fmla="*/ 9858375 w 10515600"/>
              <a:gd name="connsiteY15" fmla="*/ 0 h 1323439"/>
              <a:gd name="connsiteX16" fmla="*/ 10515600 w 10515600"/>
              <a:gd name="connsiteY16" fmla="*/ 0 h 1323439"/>
              <a:gd name="connsiteX17" fmla="*/ 10515600 w 10515600"/>
              <a:gd name="connsiteY17" fmla="*/ 688188 h 1323439"/>
              <a:gd name="connsiteX18" fmla="*/ 10515600 w 10515600"/>
              <a:gd name="connsiteY18" fmla="*/ 1323439 h 1323439"/>
              <a:gd name="connsiteX19" fmla="*/ 9753219 w 10515600"/>
              <a:gd name="connsiteY19" fmla="*/ 1323439 h 1323439"/>
              <a:gd name="connsiteX20" fmla="*/ 9306306 w 10515600"/>
              <a:gd name="connsiteY20" fmla="*/ 1323439 h 1323439"/>
              <a:gd name="connsiteX21" fmla="*/ 8438769 w 10515600"/>
              <a:gd name="connsiteY21" fmla="*/ 1323439 h 1323439"/>
              <a:gd name="connsiteX22" fmla="*/ 7781544 w 10515600"/>
              <a:gd name="connsiteY22" fmla="*/ 1323439 h 1323439"/>
              <a:gd name="connsiteX23" fmla="*/ 7334631 w 10515600"/>
              <a:gd name="connsiteY23" fmla="*/ 1323439 h 1323439"/>
              <a:gd name="connsiteX24" fmla="*/ 6677406 w 10515600"/>
              <a:gd name="connsiteY24" fmla="*/ 1323439 h 1323439"/>
              <a:gd name="connsiteX25" fmla="*/ 6335649 w 10515600"/>
              <a:gd name="connsiteY25" fmla="*/ 1323439 h 1323439"/>
              <a:gd name="connsiteX26" fmla="*/ 5993892 w 10515600"/>
              <a:gd name="connsiteY26" fmla="*/ 1323439 h 1323439"/>
              <a:gd name="connsiteX27" fmla="*/ 5336667 w 10515600"/>
              <a:gd name="connsiteY27" fmla="*/ 1323439 h 1323439"/>
              <a:gd name="connsiteX28" fmla="*/ 4889754 w 10515600"/>
              <a:gd name="connsiteY28" fmla="*/ 1323439 h 1323439"/>
              <a:gd name="connsiteX29" fmla="*/ 4127373 w 10515600"/>
              <a:gd name="connsiteY29" fmla="*/ 1323439 h 1323439"/>
              <a:gd name="connsiteX30" fmla="*/ 3680460 w 10515600"/>
              <a:gd name="connsiteY30" fmla="*/ 1323439 h 1323439"/>
              <a:gd name="connsiteX31" fmla="*/ 2918079 w 10515600"/>
              <a:gd name="connsiteY31" fmla="*/ 1323439 h 1323439"/>
              <a:gd name="connsiteX32" fmla="*/ 2576322 w 10515600"/>
              <a:gd name="connsiteY32" fmla="*/ 1323439 h 1323439"/>
              <a:gd name="connsiteX33" fmla="*/ 1813941 w 10515600"/>
              <a:gd name="connsiteY33" fmla="*/ 1323439 h 1323439"/>
              <a:gd name="connsiteX34" fmla="*/ 1367028 w 10515600"/>
              <a:gd name="connsiteY34" fmla="*/ 1323439 h 1323439"/>
              <a:gd name="connsiteX35" fmla="*/ 1025271 w 10515600"/>
              <a:gd name="connsiteY35" fmla="*/ 1323439 h 1323439"/>
              <a:gd name="connsiteX36" fmla="*/ 578358 w 10515600"/>
              <a:gd name="connsiteY36" fmla="*/ 1323439 h 1323439"/>
              <a:gd name="connsiteX37" fmla="*/ 0 w 10515600"/>
              <a:gd name="connsiteY37" fmla="*/ 1323439 h 1323439"/>
              <a:gd name="connsiteX38" fmla="*/ 0 w 10515600"/>
              <a:gd name="connsiteY38" fmla="*/ 688188 h 1323439"/>
              <a:gd name="connsiteX39" fmla="*/ 0 w 10515600"/>
              <a:gd name="connsiteY39"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15600" h="1323439"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47585" y="222750"/>
                  <a:pt x="10486042" y="373589"/>
                  <a:pt x="10515600" y="688188"/>
                </a:cubicBezTo>
                <a:cubicBezTo>
                  <a:pt x="10545158" y="1002787"/>
                  <a:pt x="10543859" y="1129731"/>
                  <a:pt x="10515600" y="1323439"/>
                </a:cubicBezTo>
                <a:cubicBezTo>
                  <a:pt x="10305681" y="1312024"/>
                  <a:pt x="10050108" y="1319859"/>
                  <a:pt x="9753219" y="1323439"/>
                </a:cubicBezTo>
                <a:cubicBezTo>
                  <a:pt x="9456330" y="1327019"/>
                  <a:pt x="9525512" y="1340114"/>
                  <a:pt x="9306306" y="1323439"/>
                </a:cubicBezTo>
                <a:cubicBezTo>
                  <a:pt x="9087100" y="1306764"/>
                  <a:pt x="8620907" y="1357700"/>
                  <a:pt x="8438769" y="1323439"/>
                </a:cubicBezTo>
                <a:cubicBezTo>
                  <a:pt x="8256631" y="1289178"/>
                  <a:pt x="7950474" y="1355563"/>
                  <a:pt x="7781544" y="1323439"/>
                </a:cubicBezTo>
                <a:cubicBezTo>
                  <a:pt x="7612615" y="1291315"/>
                  <a:pt x="7496249" y="1323033"/>
                  <a:pt x="7334631" y="1323439"/>
                </a:cubicBezTo>
                <a:cubicBezTo>
                  <a:pt x="7173013" y="1323845"/>
                  <a:pt x="6878574" y="1347181"/>
                  <a:pt x="6677406" y="1323439"/>
                </a:cubicBezTo>
                <a:cubicBezTo>
                  <a:pt x="6476238" y="1299697"/>
                  <a:pt x="6439581" y="1307077"/>
                  <a:pt x="6335649" y="1323439"/>
                </a:cubicBezTo>
                <a:cubicBezTo>
                  <a:pt x="6231717" y="1339801"/>
                  <a:pt x="6135578" y="1330105"/>
                  <a:pt x="5993892" y="1323439"/>
                </a:cubicBezTo>
                <a:cubicBezTo>
                  <a:pt x="5852206" y="1316773"/>
                  <a:pt x="5510139" y="1292357"/>
                  <a:pt x="5336667" y="1323439"/>
                </a:cubicBezTo>
                <a:cubicBezTo>
                  <a:pt x="5163196" y="1354521"/>
                  <a:pt x="4995694" y="1317369"/>
                  <a:pt x="4889754" y="1323439"/>
                </a:cubicBezTo>
                <a:cubicBezTo>
                  <a:pt x="4783814" y="1329509"/>
                  <a:pt x="4495120" y="1329031"/>
                  <a:pt x="4127373" y="1323439"/>
                </a:cubicBezTo>
                <a:cubicBezTo>
                  <a:pt x="3759626" y="1317847"/>
                  <a:pt x="3886665" y="1325847"/>
                  <a:pt x="3680460" y="1323439"/>
                </a:cubicBezTo>
                <a:cubicBezTo>
                  <a:pt x="3474255" y="1321031"/>
                  <a:pt x="3123909" y="1341954"/>
                  <a:pt x="2918079" y="1323439"/>
                </a:cubicBezTo>
                <a:cubicBezTo>
                  <a:pt x="2712249" y="1304924"/>
                  <a:pt x="2688971" y="1310136"/>
                  <a:pt x="2576322" y="1323439"/>
                </a:cubicBezTo>
                <a:cubicBezTo>
                  <a:pt x="2463673" y="1336742"/>
                  <a:pt x="2127678" y="1345088"/>
                  <a:pt x="1813941" y="1323439"/>
                </a:cubicBezTo>
                <a:cubicBezTo>
                  <a:pt x="1500204" y="1301790"/>
                  <a:pt x="1545667" y="1333944"/>
                  <a:pt x="1367028" y="1323439"/>
                </a:cubicBezTo>
                <a:cubicBezTo>
                  <a:pt x="1188389" y="1312934"/>
                  <a:pt x="1188334" y="1314003"/>
                  <a:pt x="1025271" y="1323439"/>
                </a:cubicBezTo>
                <a:cubicBezTo>
                  <a:pt x="862208" y="1332875"/>
                  <a:pt x="759610" y="1333483"/>
                  <a:pt x="578358" y="1323439"/>
                </a:cubicBezTo>
                <a:cubicBezTo>
                  <a:pt x="397106" y="1313395"/>
                  <a:pt x="120249" y="1303718"/>
                  <a:pt x="0" y="1323439"/>
                </a:cubicBezTo>
                <a:cubicBezTo>
                  <a:pt x="20057" y="1168812"/>
                  <a:pt x="-17809" y="842562"/>
                  <a:pt x="0" y="688188"/>
                </a:cubicBezTo>
                <a:cubicBezTo>
                  <a:pt x="17809" y="533814"/>
                  <a:pt x="-9211" y="265488"/>
                  <a:pt x="0" y="0"/>
                </a:cubicBezTo>
                <a:close/>
              </a:path>
            </a:pathLst>
          </a:custGeom>
          <a:noFill/>
          <a:ln w="28575">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r>
              <a:rPr lang="en-US" sz="2000" dirty="0">
                <a:latin typeface="Calibri" panose="020F0502020204030204" pitchFamily="34" charset="0"/>
                <a:cs typeface="Calibri" panose="020F0502020204030204" pitchFamily="34" charset="0"/>
              </a:rPr>
              <a:t>H.R. 6545 was passed out of the House Energy and Commerce Committee on December 6, 2023 – but it still needs to move forward in the House and also be introduced in the Senate!</a:t>
            </a:r>
          </a:p>
          <a:p>
            <a:pPr algn="ctr"/>
            <a:endParaRPr lang="en-US" sz="2000" dirty="0">
              <a:latin typeface="Calibri" panose="020F0502020204030204" pitchFamily="34" charset="0"/>
              <a:cs typeface="Calibri" panose="020F0502020204030204" pitchFamily="34" charset="0"/>
            </a:endParaRPr>
          </a:p>
          <a:p>
            <a:pPr algn="ctr"/>
            <a:r>
              <a:rPr lang="en-US" sz="2000" dirty="0">
                <a:latin typeface="Calibri" panose="020F0502020204030204" pitchFamily="34" charset="0"/>
                <a:cs typeface="Calibri" panose="020F0502020204030204" pitchFamily="34" charset="0"/>
              </a:rPr>
              <a:t>Also, no CBO cost estimate is available at this time.</a:t>
            </a:r>
          </a:p>
        </p:txBody>
      </p:sp>
    </p:spTree>
    <p:extLst>
      <p:ext uri="{BB962C8B-B14F-4D97-AF65-F5344CB8AC3E}">
        <p14:creationId xmlns:p14="http://schemas.microsoft.com/office/powerpoint/2010/main" val="25288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8EBA1D03-8273-1C41-B2E3-50C4B2BAC0C8}"/>
                                            </p:graphicEl>
                                          </p:spTgt>
                                        </p:tgtEl>
                                        <p:attrNameLst>
                                          <p:attrName>style.visibility</p:attrName>
                                        </p:attrNameLst>
                                      </p:cBhvr>
                                      <p:to>
                                        <p:strVal val="visible"/>
                                      </p:to>
                                    </p:set>
                                    <p:anim calcmode="lin" valueType="num">
                                      <p:cBhvr additive="base">
                                        <p:cTn id="7" dur="500" fill="hold"/>
                                        <p:tgtEl>
                                          <p:spTgt spid="8">
                                            <p:graphicEl>
                                              <a:dgm id="{8EBA1D03-8273-1C41-B2E3-50C4B2BAC0C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8EBA1D03-8273-1C41-B2E3-50C4B2BAC0C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339A8CF8-4590-6146-850A-B67B00E00FAE}"/>
                                            </p:graphicEl>
                                          </p:spTgt>
                                        </p:tgtEl>
                                        <p:attrNameLst>
                                          <p:attrName>style.visibility</p:attrName>
                                        </p:attrNameLst>
                                      </p:cBhvr>
                                      <p:to>
                                        <p:strVal val="visible"/>
                                      </p:to>
                                    </p:set>
                                    <p:anim calcmode="lin" valueType="num">
                                      <p:cBhvr additive="base">
                                        <p:cTn id="13" dur="500" fill="hold"/>
                                        <p:tgtEl>
                                          <p:spTgt spid="8">
                                            <p:graphicEl>
                                              <a:dgm id="{339A8CF8-4590-6146-850A-B67B00E00FA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339A8CF8-4590-6146-850A-B67B00E00FA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E192-5387-99F7-0CF7-2A2A59C1A78C}"/>
              </a:ext>
            </a:extLst>
          </p:cNvPr>
          <p:cNvSpPr>
            <a:spLocks noGrp="1"/>
          </p:cNvSpPr>
          <p:nvPr>
            <p:ph type="title"/>
          </p:nvPr>
        </p:nvSpPr>
        <p:spPr/>
        <p:txBody>
          <a:bodyPr/>
          <a:lstStyle/>
          <a:p>
            <a:r>
              <a:rPr lang="en-US" dirty="0"/>
              <a:t>Physician Payment – ACP Policy</a:t>
            </a:r>
          </a:p>
        </p:txBody>
      </p:sp>
      <p:graphicFrame>
        <p:nvGraphicFramePr>
          <p:cNvPr id="5" name="Content Placeholder 4">
            <a:extLst>
              <a:ext uri="{FF2B5EF4-FFF2-40B4-BE49-F238E27FC236}">
                <a16:creationId xmlns:a16="http://schemas.microsoft.com/office/drawing/2014/main" id="{0833FA5B-A5FC-AD34-1646-28FCE48AD68E}"/>
              </a:ext>
            </a:extLst>
          </p:cNvPr>
          <p:cNvGraphicFramePr>
            <a:graphicFrameLocks noGrp="1"/>
          </p:cNvGraphicFramePr>
          <p:nvPr>
            <p:ph idx="1"/>
          </p:nvPr>
        </p:nvGraphicFramePr>
        <p:xfrm>
          <a:off x="725185" y="1068513"/>
          <a:ext cx="10515600" cy="5672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7C304CD-16C8-BD67-5592-033E80F343DE}"/>
              </a:ext>
            </a:extLst>
          </p:cNvPr>
          <p:cNvSpPr>
            <a:spLocks noGrp="1"/>
          </p:cNvSpPr>
          <p:nvPr>
            <p:ph type="sldNum" sz="quarter" idx="10"/>
          </p:nvPr>
        </p:nvSpPr>
        <p:spPr/>
        <p:txBody>
          <a:bodyPr/>
          <a:lstStyle/>
          <a:p>
            <a:fld id="{461711D5-349D-4847-A71F-DCB6A6FF38BF}" type="slidenum">
              <a:rPr lang="en-US" smtClean="0"/>
              <a:pPr/>
              <a:t>22</a:t>
            </a:fld>
            <a:endParaRPr lang="en-US" dirty="0"/>
          </a:p>
        </p:txBody>
      </p:sp>
    </p:spTree>
    <p:extLst>
      <p:ext uri="{BB962C8B-B14F-4D97-AF65-F5344CB8AC3E}">
        <p14:creationId xmlns:p14="http://schemas.microsoft.com/office/powerpoint/2010/main" val="3085712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F543-862C-F798-C6EC-6FE2E49BDCC6}"/>
              </a:ext>
            </a:extLst>
          </p:cNvPr>
          <p:cNvSpPr>
            <a:spLocks noGrp="1"/>
          </p:cNvSpPr>
          <p:nvPr>
            <p:ph type="title"/>
          </p:nvPr>
        </p:nvSpPr>
        <p:spPr/>
        <p:txBody>
          <a:bodyPr>
            <a:normAutofit fontScale="90000"/>
          </a:bodyPr>
          <a:lstStyle/>
          <a:p>
            <a:r>
              <a:rPr lang="en-US" dirty="0"/>
              <a:t>Cosponsors of H.R. </a:t>
            </a:r>
            <a:r>
              <a:rPr lang="en-US" sz="3200" dirty="0"/>
              <a:t>6545 - the Physician Fee Schedule Update and Improvements Act</a:t>
            </a:r>
            <a:r>
              <a:rPr lang="en-US" dirty="0"/>
              <a:t> </a:t>
            </a:r>
          </a:p>
        </p:txBody>
      </p:sp>
      <p:sp>
        <p:nvSpPr>
          <p:cNvPr id="3" name="Content Placeholder 2">
            <a:extLst>
              <a:ext uri="{FF2B5EF4-FFF2-40B4-BE49-F238E27FC236}">
                <a16:creationId xmlns:a16="http://schemas.microsoft.com/office/drawing/2014/main" id="{B0D127CA-F80E-A2BC-0A18-D76080E5A40C}"/>
              </a:ext>
            </a:extLst>
          </p:cNvPr>
          <p:cNvSpPr>
            <a:spLocks noGrp="1"/>
          </p:cNvSpPr>
          <p:nvPr>
            <p:ph idx="1"/>
          </p:nvPr>
        </p:nvSpPr>
        <p:spPr>
          <a:xfrm>
            <a:off x="838200" y="1279524"/>
            <a:ext cx="10515600" cy="4311048"/>
          </a:xfrm>
        </p:spPr>
        <p:txBody>
          <a:bodyPr numCol="2">
            <a:normAutofit/>
          </a:bodyPr>
          <a:lstStyle/>
          <a:p>
            <a:r>
              <a:rPr lang="en-US" sz="2400" dirty="0"/>
              <a:t>Originally introduced by Rep. Miller-Meeks (R-IA-1)</a:t>
            </a:r>
          </a:p>
          <a:p>
            <a:r>
              <a:rPr lang="en-US" sz="2400" dirty="0"/>
              <a:t>14 cosponsors:</a:t>
            </a:r>
          </a:p>
          <a:p>
            <a:pPr lvl="1"/>
            <a:r>
              <a:rPr lang="en-US" sz="2400" dirty="0"/>
              <a:t>Rep. </a:t>
            </a:r>
            <a:r>
              <a:rPr lang="en-US" sz="2400" dirty="0" err="1"/>
              <a:t>Buschon</a:t>
            </a:r>
            <a:r>
              <a:rPr lang="en-US" sz="2400" dirty="0"/>
              <a:t>* (R-IN-8)</a:t>
            </a:r>
          </a:p>
          <a:p>
            <a:pPr lvl="1"/>
            <a:r>
              <a:rPr lang="en-US" sz="2400" dirty="0"/>
              <a:t>Rep. Schrier* (D-WA-8)</a:t>
            </a:r>
          </a:p>
          <a:p>
            <a:pPr lvl="1"/>
            <a:r>
              <a:rPr lang="en-US" sz="2400" dirty="0"/>
              <a:t>Rep. Kelly* (D-IL-2)</a:t>
            </a:r>
          </a:p>
          <a:p>
            <a:pPr lvl="1"/>
            <a:r>
              <a:rPr lang="en-US" sz="2400" dirty="0"/>
              <a:t>Rep. Burgess* (C-TX-26)</a:t>
            </a:r>
          </a:p>
          <a:p>
            <a:pPr lvl="1"/>
            <a:r>
              <a:rPr lang="en-US" sz="2400" dirty="0"/>
              <a:t>Rep. Murphy* (R-NC-3)</a:t>
            </a:r>
          </a:p>
          <a:p>
            <a:pPr lvl="1"/>
            <a:r>
              <a:rPr lang="en-US" sz="2400" dirty="0"/>
              <a:t>Rep. </a:t>
            </a:r>
            <a:r>
              <a:rPr lang="en-US" sz="2400" dirty="0" err="1"/>
              <a:t>Bera</a:t>
            </a:r>
            <a:r>
              <a:rPr lang="en-US" sz="2400" dirty="0"/>
              <a:t>* (D-CA-6)</a:t>
            </a:r>
          </a:p>
          <a:p>
            <a:pPr lvl="1"/>
            <a:r>
              <a:rPr lang="en-US" sz="2400" dirty="0"/>
              <a:t>Rep. Cardenas* (D-CA-29)</a:t>
            </a:r>
          </a:p>
          <a:p>
            <a:pPr lvl="1"/>
            <a:endParaRPr lang="en-US" sz="2400" dirty="0"/>
          </a:p>
          <a:p>
            <a:pPr lvl="1"/>
            <a:endParaRPr lang="en-US" sz="2400" dirty="0"/>
          </a:p>
          <a:p>
            <a:pPr lvl="1"/>
            <a:endParaRPr lang="en-US" sz="2400" dirty="0"/>
          </a:p>
          <a:p>
            <a:pPr lvl="1"/>
            <a:endParaRPr lang="en-US" sz="2400" dirty="0"/>
          </a:p>
          <a:p>
            <a:pPr lvl="1"/>
            <a:r>
              <a:rPr lang="en-US" sz="2400" dirty="0"/>
              <a:t>Rep. Ruiz (D-CA-25)</a:t>
            </a:r>
          </a:p>
          <a:p>
            <a:pPr lvl="1"/>
            <a:r>
              <a:rPr lang="en-US" sz="2400" dirty="0"/>
              <a:t>Rep. Hudson (R-NC-9)</a:t>
            </a:r>
          </a:p>
          <a:p>
            <a:pPr lvl="1"/>
            <a:r>
              <a:rPr lang="en-US" sz="2400" dirty="0"/>
              <a:t>Rep. Joyce (R-PA-13)</a:t>
            </a:r>
          </a:p>
          <a:p>
            <a:pPr lvl="1"/>
            <a:r>
              <a:rPr lang="en-US" sz="2400" dirty="0"/>
              <a:t>Rep. Davis (D-NC-1)</a:t>
            </a:r>
          </a:p>
          <a:p>
            <a:pPr lvl="1"/>
            <a:r>
              <a:rPr lang="en-US" sz="2400" dirty="0"/>
              <a:t>Rep. </a:t>
            </a:r>
            <a:r>
              <a:rPr lang="en-US" sz="2400" dirty="0" err="1"/>
              <a:t>Reschenthaler</a:t>
            </a:r>
            <a:r>
              <a:rPr lang="en-US" sz="2400" dirty="0"/>
              <a:t> (R-PA-14)</a:t>
            </a:r>
          </a:p>
          <a:p>
            <a:pPr lvl="1"/>
            <a:r>
              <a:rPr lang="en-US" sz="2400" dirty="0"/>
              <a:t>Rep. Estes (R-KS-4)</a:t>
            </a:r>
          </a:p>
        </p:txBody>
      </p:sp>
      <p:sp>
        <p:nvSpPr>
          <p:cNvPr id="4" name="Slide Number Placeholder 3">
            <a:extLst>
              <a:ext uri="{FF2B5EF4-FFF2-40B4-BE49-F238E27FC236}">
                <a16:creationId xmlns:a16="http://schemas.microsoft.com/office/drawing/2014/main" id="{0179A0EC-6294-F626-F5B3-C31F4FA0A6F3}"/>
              </a:ext>
            </a:extLst>
          </p:cNvPr>
          <p:cNvSpPr>
            <a:spLocks noGrp="1"/>
          </p:cNvSpPr>
          <p:nvPr>
            <p:ph type="sldNum" sz="quarter" idx="10"/>
          </p:nvPr>
        </p:nvSpPr>
        <p:spPr/>
        <p:txBody>
          <a:bodyPr/>
          <a:lstStyle/>
          <a:p>
            <a:fld id="{461711D5-349D-4847-A71F-DCB6A6FF38BF}" type="slidenum">
              <a:rPr lang="en-US" smtClean="0"/>
              <a:pPr/>
              <a:t>23</a:t>
            </a:fld>
            <a:endParaRPr lang="en-US"/>
          </a:p>
        </p:txBody>
      </p:sp>
    </p:spTree>
    <p:extLst>
      <p:ext uri="{BB962C8B-B14F-4D97-AF65-F5344CB8AC3E}">
        <p14:creationId xmlns:p14="http://schemas.microsoft.com/office/powerpoint/2010/main" val="212605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 calcmode="lin" valueType="num">
                                      <p:cBhvr additive="base">
                                        <p:cTn id="5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 calcmode="lin" valueType="num">
                                      <p:cBhvr additive="base">
                                        <p:cTn id="5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 calcmode="lin" valueType="num">
                                      <p:cBhvr additive="base">
                                        <p:cTn id="6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8" end="18"/>
                                            </p:txEl>
                                          </p:spTgt>
                                        </p:tgtEl>
                                        <p:attrNameLst>
                                          <p:attrName>style.visibility</p:attrName>
                                        </p:attrNameLst>
                                      </p:cBhvr>
                                      <p:to>
                                        <p:strVal val="visible"/>
                                      </p:to>
                                    </p:set>
                                    <p:anim calcmode="lin" valueType="num">
                                      <p:cBhvr additive="base">
                                        <p:cTn id="6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F2AFC8EC-B920-E82B-D368-AD9932B8E89E}"/>
              </a:ext>
            </a:extLst>
          </p:cNvPr>
          <p:cNvPicPr>
            <a:picLocks noChangeAspect="1"/>
          </p:cNvPicPr>
          <p:nvPr/>
        </p:nvPicPr>
        <p:blipFill rotWithShape="1">
          <a:blip r:embed="rId3"/>
          <a:srcRect t="13018" r="23504" b="1380"/>
          <a:stretch/>
        </p:blipFill>
        <p:spPr bwMode="auto">
          <a:xfrm>
            <a:off x="2066312" y="1279525"/>
            <a:ext cx="8059375" cy="489267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27CB8A99-CCDD-7593-61F3-788E05F51784}"/>
              </a:ext>
            </a:extLst>
          </p:cNvPr>
          <p:cNvSpPr>
            <a:spLocks noGrp="1"/>
          </p:cNvSpPr>
          <p:nvPr>
            <p:ph type="title"/>
          </p:nvPr>
        </p:nvSpPr>
        <p:spPr>
          <a:xfrm>
            <a:off x="838200" y="365126"/>
            <a:ext cx="10515600" cy="914399"/>
          </a:xfrm>
        </p:spPr>
        <p:txBody>
          <a:bodyPr anchor="ctr">
            <a:normAutofit fontScale="90000"/>
          </a:bodyPr>
          <a:lstStyle/>
          <a:p>
            <a:r>
              <a:rPr lang="en-US" dirty="0"/>
              <a:t>New Threat(s) to Increasing the Diversity of the Physician Workforce</a:t>
            </a:r>
          </a:p>
        </p:txBody>
      </p:sp>
      <p:sp>
        <p:nvSpPr>
          <p:cNvPr id="4" name="Slide Number Placeholder 3">
            <a:extLst>
              <a:ext uri="{FF2B5EF4-FFF2-40B4-BE49-F238E27FC236}">
                <a16:creationId xmlns:a16="http://schemas.microsoft.com/office/drawing/2014/main" id="{B32847FF-D9AB-E340-D298-3951BC219A06}"/>
              </a:ext>
            </a:extLst>
          </p:cNvPr>
          <p:cNvSpPr>
            <a:spLocks noGrp="1"/>
          </p:cNvSpPr>
          <p:nvPr>
            <p:ph type="sldNum" sz="quarter" idx="10"/>
          </p:nvPr>
        </p:nvSpPr>
        <p:spPr>
          <a:xfrm>
            <a:off x="8747759" y="6391656"/>
            <a:ext cx="3185161" cy="27432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6" name="Picture 5" descr="A screenshot of a computer&#10;&#10;Description automatically generated">
            <a:extLst>
              <a:ext uri="{FF2B5EF4-FFF2-40B4-BE49-F238E27FC236}">
                <a16:creationId xmlns:a16="http://schemas.microsoft.com/office/drawing/2014/main" id="{D9F980C4-139D-D314-2A52-5943CE36F214}"/>
              </a:ext>
            </a:extLst>
          </p:cNvPr>
          <p:cNvPicPr>
            <a:picLocks noChangeAspect="1"/>
          </p:cNvPicPr>
          <p:nvPr/>
        </p:nvPicPr>
        <p:blipFill rotWithShape="1">
          <a:blip r:embed="rId4"/>
          <a:srcRect l="19938" t="49507" r="21210" b="39054"/>
          <a:stretch/>
        </p:blipFill>
        <p:spPr bwMode="auto">
          <a:xfrm>
            <a:off x="455952" y="3059781"/>
            <a:ext cx="11548524" cy="1215955"/>
          </a:xfrm>
          <a:prstGeom prst="rect">
            <a:avLst/>
          </a:prstGeom>
          <a:ln>
            <a:noFill/>
          </a:ln>
          <a:extLst>
            <a:ext uri="{53640926-AAD7-44D8-BBD7-CCE9431645EC}">
              <a14:shadowObscured xmlns:a14="http://schemas.microsoft.com/office/drawing/2010/main"/>
            </a:ext>
          </a:extLst>
        </p:spPr>
      </p:pic>
      <p:sp>
        <p:nvSpPr>
          <p:cNvPr id="11" name="Oval 10">
            <a:extLst>
              <a:ext uri="{FF2B5EF4-FFF2-40B4-BE49-F238E27FC236}">
                <a16:creationId xmlns:a16="http://schemas.microsoft.com/office/drawing/2014/main" id="{B4234DA4-1C6E-A211-8F22-2DC152135BAD}"/>
              </a:ext>
            </a:extLst>
          </p:cNvPr>
          <p:cNvSpPr/>
          <p:nvPr/>
        </p:nvSpPr>
        <p:spPr>
          <a:xfrm>
            <a:off x="1471613" y="822326"/>
            <a:ext cx="3829050" cy="1780256"/>
          </a:xfrm>
          <a:prstGeom prst="ellipse">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398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0BCFC8-C4C3-382E-A32C-33DC9C531FEA}"/>
              </a:ext>
            </a:extLst>
          </p:cNvPr>
          <p:cNvSpPr>
            <a:spLocks noGrp="1"/>
          </p:cNvSpPr>
          <p:nvPr>
            <p:ph type="title"/>
          </p:nvPr>
        </p:nvSpPr>
        <p:spPr>
          <a:xfrm>
            <a:off x="838200" y="365126"/>
            <a:ext cx="10515600" cy="914399"/>
          </a:xfrm>
        </p:spPr>
        <p:txBody>
          <a:bodyPr anchor="ctr">
            <a:normAutofit/>
          </a:bodyPr>
          <a:lstStyle/>
          <a:p>
            <a:r>
              <a:rPr lang="en-US" dirty="0"/>
              <a:t>ACP has been opposing the EDUCATE Act</a:t>
            </a:r>
          </a:p>
        </p:txBody>
      </p:sp>
      <p:sp>
        <p:nvSpPr>
          <p:cNvPr id="5" name="Slide Number Placeholder 4">
            <a:extLst>
              <a:ext uri="{FF2B5EF4-FFF2-40B4-BE49-F238E27FC236}">
                <a16:creationId xmlns:a16="http://schemas.microsoft.com/office/drawing/2014/main" id="{900CE6C1-B245-80C0-522C-73C904FE9BC9}"/>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25</a:t>
            </a:fld>
            <a:endParaRPr lang="en-US"/>
          </a:p>
        </p:txBody>
      </p:sp>
      <p:pic>
        <p:nvPicPr>
          <p:cNvPr id="14" name="Picture 13" descr="A screenshot of a computer&#10;&#10;Description automatically generated">
            <a:extLst>
              <a:ext uri="{FF2B5EF4-FFF2-40B4-BE49-F238E27FC236}">
                <a16:creationId xmlns:a16="http://schemas.microsoft.com/office/drawing/2014/main" id="{884E07D8-53A4-4E62-8ECA-96A654160D95}"/>
              </a:ext>
            </a:extLst>
          </p:cNvPr>
          <p:cNvPicPr>
            <a:picLocks noChangeAspect="1"/>
          </p:cNvPicPr>
          <p:nvPr/>
        </p:nvPicPr>
        <p:blipFill rotWithShape="1">
          <a:blip r:embed="rId2"/>
          <a:srcRect l="14890" t="29267" r="19405" b="3268"/>
          <a:stretch/>
        </p:blipFill>
        <p:spPr>
          <a:xfrm>
            <a:off x="628783" y="1188235"/>
            <a:ext cx="8552865" cy="4939853"/>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42A73C3A-D253-6AB3-EE17-52A165C9A608}"/>
              </a:ext>
            </a:extLst>
          </p:cNvPr>
          <p:cNvPicPr>
            <a:picLocks noChangeAspect="1"/>
          </p:cNvPicPr>
          <p:nvPr/>
        </p:nvPicPr>
        <p:blipFill rotWithShape="1">
          <a:blip r:embed="rId3"/>
          <a:srcRect l="3872" t="16944" r="9010" b="5220"/>
          <a:stretch/>
        </p:blipFill>
        <p:spPr>
          <a:xfrm>
            <a:off x="3593975" y="1734895"/>
            <a:ext cx="8741558" cy="4393193"/>
          </a:xfrm>
          <a:prstGeom prst="rect">
            <a:avLst/>
          </a:prstGeom>
        </p:spPr>
      </p:pic>
    </p:spTree>
    <p:extLst>
      <p:ext uri="{BB962C8B-B14F-4D97-AF65-F5344CB8AC3E}">
        <p14:creationId xmlns:p14="http://schemas.microsoft.com/office/powerpoint/2010/main" val="246671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F543-862C-F798-C6EC-6FE2E49BDCC6}"/>
              </a:ext>
            </a:extLst>
          </p:cNvPr>
          <p:cNvSpPr>
            <a:spLocks noGrp="1"/>
          </p:cNvSpPr>
          <p:nvPr>
            <p:ph type="title"/>
          </p:nvPr>
        </p:nvSpPr>
        <p:spPr/>
        <p:txBody>
          <a:bodyPr>
            <a:normAutofit fontScale="90000"/>
          </a:bodyPr>
          <a:lstStyle/>
          <a:p>
            <a:r>
              <a:rPr lang="en-US" dirty="0"/>
              <a:t>Cosponsors of H.R. </a:t>
            </a:r>
            <a:r>
              <a:rPr lang="en-US" sz="3200" dirty="0"/>
              <a:t>6545 (Physician Fee Schedule Update and Improvements Act) </a:t>
            </a:r>
            <a:r>
              <a:rPr lang="en-US" dirty="0"/>
              <a:t>– Crossover with the House EDUCATE Act</a:t>
            </a:r>
          </a:p>
        </p:txBody>
      </p:sp>
      <p:sp>
        <p:nvSpPr>
          <p:cNvPr id="3" name="Content Placeholder 2">
            <a:extLst>
              <a:ext uri="{FF2B5EF4-FFF2-40B4-BE49-F238E27FC236}">
                <a16:creationId xmlns:a16="http://schemas.microsoft.com/office/drawing/2014/main" id="{B0D127CA-F80E-A2BC-0A18-D76080E5A40C}"/>
              </a:ext>
            </a:extLst>
          </p:cNvPr>
          <p:cNvSpPr>
            <a:spLocks noGrp="1"/>
          </p:cNvSpPr>
          <p:nvPr>
            <p:ph idx="1"/>
          </p:nvPr>
        </p:nvSpPr>
        <p:spPr>
          <a:xfrm>
            <a:off x="838200" y="1279524"/>
            <a:ext cx="10515600" cy="4160577"/>
          </a:xfrm>
        </p:spPr>
        <p:txBody>
          <a:bodyPr numCol="2">
            <a:normAutofit/>
          </a:bodyPr>
          <a:lstStyle/>
          <a:p>
            <a:r>
              <a:rPr lang="en-US" sz="2400" dirty="0"/>
              <a:t>Originally introduced by </a:t>
            </a:r>
            <a:r>
              <a:rPr lang="en-US" sz="2400" dirty="0">
                <a:highlight>
                  <a:srgbClr val="FFFF00"/>
                </a:highlight>
              </a:rPr>
              <a:t>Rep. Miller-Meeks (R-IA-1)</a:t>
            </a:r>
          </a:p>
          <a:p>
            <a:r>
              <a:rPr lang="en-US" sz="2400" dirty="0"/>
              <a:t>14 cosponsors:</a:t>
            </a:r>
          </a:p>
          <a:p>
            <a:pPr lvl="1"/>
            <a:r>
              <a:rPr lang="en-US" sz="2400" dirty="0">
                <a:highlight>
                  <a:srgbClr val="FFFF00"/>
                </a:highlight>
              </a:rPr>
              <a:t>Rep. </a:t>
            </a:r>
            <a:r>
              <a:rPr lang="en-US" sz="2400" dirty="0" err="1">
                <a:highlight>
                  <a:srgbClr val="FFFF00"/>
                </a:highlight>
              </a:rPr>
              <a:t>Buschon</a:t>
            </a:r>
            <a:r>
              <a:rPr lang="en-US" sz="2400" dirty="0">
                <a:highlight>
                  <a:srgbClr val="FFFF00"/>
                </a:highlight>
              </a:rPr>
              <a:t>* (R-IN-8</a:t>
            </a:r>
            <a:r>
              <a:rPr lang="en-US" sz="2400" dirty="0"/>
              <a:t>)</a:t>
            </a:r>
          </a:p>
          <a:p>
            <a:pPr lvl="1"/>
            <a:r>
              <a:rPr lang="en-US" sz="2400" dirty="0"/>
              <a:t>Rep. Schrier* (D-WA-8)</a:t>
            </a:r>
          </a:p>
          <a:p>
            <a:pPr lvl="1"/>
            <a:r>
              <a:rPr lang="en-US" sz="2400" dirty="0"/>
              <a:t>Rep. Kelly* (D-IL-2)</a:t>
            </a:r>
          </a:p>
          <a:p>
            <a:pPr lvl="1"/>
            <a:r>
              <a:rPr lang="en-US" sz="2400" dirty="0"/>
              <a:t>Rep. Burgess* (C-TX-26)</a:t>
            </a:r>
          </a:p>
          <a:p>
            <a:pPr lvl="1"/>
            <a:r>
              <a:rPr lang="en-US" sz="2400" dirty="0">
                <a:highlight>
                  <a:srgbClr val="FFFF00"/>
                </a:highlight>
              </a:rPr>
              <a:t>Rep. Murphy* (R-NC-3) – Introduced the EDUCATE Act</a:t>
            </a:r>
          </a:p>
          <a:p>
            <a:pPr lvl="1"/>
            <a:r>
              <a:rPr lang="en-US" sz="2400" dirty="0"/>
              <a:t>Rep. </a:t>
            </a:r>
            <a:r>
              <a:rPr lang="en-US" sz="2400" dirty="0" err="1"/>
              <a:t>Bera</a:t>
            </a:r>
            <a:r>
              <a:rPr lang="en-US" sz="2400" dirty="0"/>
              <a:t>* (D-CA-6)</a:t>
            </a:r>
          </a:p>
          <a:p>
            <a:pPr lvl="1"/>
            <a:endParaRPr lang="en-US" sz="2400" dirty="0"/>
          </a:p>
          <a:p>
            <a:pPr lvl="1"/>
            <a:endParaRPr lang="en-US" sz="2400" dirty="0"/>
          </a:p>
          <a:p>
            <a:pPr lvl="1"/>
            <a:endParaRPr lang="en-US" sz="2400" dirty="0"/>
          </a:p>
          <a:p>
            <a:pPr lvl="1"/>
            <a:endParaRPr lang="en-US" sz="2400" dirty="0"/>
          </a:p>
          <a:p>
            <a:pPr lvl="1"/>
            <a:r>
              <a:rPr lang="en-US" sz="2400" dirty="0"/>
              <a:t>Rep. Cardenas* (D-CA-29)</a:t>
            </a:r>
          </a:p>
          <a:p>
            <a:pPr lvl="1"/>
            <a:r>
              <a:rPr lang="en-US" sz="2400" dirty="0"/>
              <a:t>Rep. Ruiz (D-CA-25)</a:t>
            </a:r>
          </a:p>
          <a:p>
            <a:pPr lvl="1"/>
            <a:r>
              <a:rPr lang="en-US" sz="2400" dirty="0"/>
              <a:t>Rep. Hudson (R-NC-9)</a:t>
            </a:r>
          </a:p>
          <a:p>
            <a:pPr lvl="1"/>
            <a:r>
              <a:rPr lang="en-US" sz="2400" dirty="0"/>
              <a:t>Rep. Joyce (R-PA-13)</a:t>
            </a:r>
          </a:p>
          <a:p>
            <a:pPr lvl="1"/>
            <a:r>
              <a:rPr lang="en-US" sz="2400" dirty="0"/>
              <a:t>Rep. Davis (D-NC-1)</a:t>
            </a:r>
          </a:p>
          <a:p>
            <a:pPr lvl="1"/>
            <a:r>
              <a:rPr lang="en-US" sz="2400" dirty="0">
                <a:highlight>
                  <a:srgbClr val="FFFF00"/>
                </a:highlight>
              </a:rPr>
              <a:t>Rep. </a:t>
            </a:r>
            <a:r>
              <a:rPr lang="en-US" sz="2400" dirty="0" err="1">
                <a:highlight>
                  <a:srgbClr val="FFFF00"/>
                </a:highlight>
              </a:rPr>
              <a:t>Reschenthaler</a:t>
            </a:r>
            <a:r>
              <a:rPr lang="en-US" sz="2400" dirty="0">
                <a:highlight>
                  <a:srgbClr val="FFFF00"/>
                </a:highlight>
              </a:rPr>
              <a:t> (R-PA-14)</a:t>
            </a:r>
          </a:p>
          <a:p>
            <a:pPr lvl="1"/>
            <a:r>
              <a:rPr lang="en-US" sz="2400" dirty="0"/>
              <a:t>Rep. Estes (R-KS-4)</a:t>
            </a:r>
          </a:p>
        </p:txBody>
      </p:sp>
      <p:sp>
        <p:nvSpPr>
          <p:cNvPr id="4" name="Slide Number Placeholder 3">
            <a:extLst>
              <a:ext uri="{FF2B5EF4-FFF2-40B4-BE49-F238E27FC236}">
                <a16:creationId xmlns:a16="http://schemas.microsoft.com/office/drawing/2014/main" id="{0179A0EC-6294-F626-F5B3-C31F4FA0A6F3}"/>
              </a:ext>
            </a:extLst>
          </p:cNvPr>
          <p:cNvSpPr>
            <a:spLocks noGrp="1"/>
          </p:cNvSpPr>
          <p:nvPr>
            <p:ph type="sldNum" sz="quarter" idx="10"/>
          </p:nvPr>
        </p:nvSpPr>
        <p:spPr/>
        <p:txBody>
          <a:bodyPr/>
          <a:lstStyle/>
          <a:p>
            <a:fld id="{461711D5-349D-4847-A71F-DCB6A6FF38BF}" type="slidenum">
              <a:rPr lang="en-US" smtClean="0"/>
              <a:pPr/>
              <a:t>26</a:t>
            </a:fld>
            <a:endParaRPr lang="en-US"/>
          </a:p>
        </p:txBody>
      </p:sp>
      <p:sp>
        <p:nvSpPr>
          <p:cNvPr id="7" name="TextBox 6">
            <a:extLst>
              <a:ext uri="{FF2B5EF4-FFF2-40B4-BE49-F238E27FC236}">
                <a16:creationId xmlns:a16="http://schemas.microsoft.com/office/drawing/2014/main" id="{8A378AAD-3541-3152-F294-CB64237B9356}"/>
              </a:ext>
            </a:extLst>
          </p:cNvPr>
          <p:cNvSpPr txBox="1"/>
          <p:nvPr/>
        </p:nvSpPr>
        <p:spPr>
          <a:xfrm>
            <a:off x="937549" y="5555326"/>
            <a:ext cx="10069975" cy="830997"/>
          </a:xfrm>
          <a:custGeom>
            <a:avLst/>
            <a:gdLst>
              <a:gd name="connsiteX0" fmla="*/ 0 w 10069975"/>
              <a:gd name="connsiteY0" fmla="*/ 0 h 830997"/>
              <a:gd name="connsiteX1" fmla="*/ 290252 w 10069975"/>
              <a:gd name="connsiteY1" fmla="*/ 0 h 830997"/>
              <a:gd name="connsiteX2" fmla="*/ 681204 w 10069975"/>
              <a:gd name="connsiteY2" fmla="*/ 0 h 830997"/>
              <a:gd name="connsiteX3" fmla="*/ 1474955 w 10069975"/>
              <a:gd name="connsiteY3" fmla="*/ 0 h 830997"/>
              <a:gd name="connsiteX4" fmla="*/ 2067307 w 10069975"/>
              <a:gd name="connsiteY4" fmla="*/ 0 h 830997"/>
              <a:gd name="connsiteX5" fmla="*/ 2357559 w 10069975"/>
              <a:gd name="connsiteY5" fmla="*/ 0 h 830997"/>
              <a:gd name="connsiteX6" fmla="*/ 2949910 w 10069975"/>
              <a:gd name="connsiteY6" fmla="*/ 0 h 830997"/>
              <a:gd name="connsiteX7" fmla="*/ 3340862 w 10069975"/>
              <a:gd name="connsiteY7" fmla="*/ 0 h 830997"/>
              <a:gd name="connsiteX8" fmla="*/ 3731814 w 10069975"/>
              <a:gd name="connsiteY8" fmla="*/ 0 h 830997"/>
              <a:gd name="connsiteX9" fmla="*/ 4022066 w 10069975"/>
              <a:gd name="connsiteY9" fmla="*/ 0 h 830997"/>
              <a:gd name="connsiteX10" fmla="*/ 4513718 w 10069975"/>
              <a:gd name="connsiteY10" fmla="*/ 0 h 830997"/>
              <a:gd name="connsiteX11" fmla="*/ 5106070 w 10069975"/>
              <a:gd name="connsiteY11" fmla="*/ 0 h 830997"/>
              <a:gd name="connsiteX12" fmla="*/ 5597721 w 10069975"/>
              <a:gd name="connsiteY12" fmla="*/ 0 h 830997"/>
              <a:gd name="connsiteX13" fmla="*/ 6089373 w 10069975"/>
              <a:gd name="connsiteY13" fmla="*/ 0 h 830997"/>
              <a:gd name="connsiteX14" fmla="*/ 6581025 w 10069975"/>
              <a:gd name="connsiteY14" fmla="*/ 0 h 830997"/>
              <a:gd name="connsiteX15" fmla="*/ 6871277 w 10069975"/>
              <a:gd name="connsiteY15" fmla="*/ 0 h 830997"/>
              <a:gd name="connsiteX16" fmla="*/ 7564328 w 10069975"/>
              <a:gd name="connsiteY16" fmla="*/ 0 h 830997"/>
              <a:gd name="connsiteX17" fmla="*/ 8156680 w 10069975"/>
              <a:gd name="connsiteY17" fmla="*/ 0 h 830997"/>
              <a:gd name="connsiteX18" fmla="*/ 8446932 w 10069975"/>
              <a:gd name="connsiteY18" fmla="*/ 0 h 830997"/>
              <a:gd name="connsiteX19" fmla="*/ 8737184 w 10069975"/>
              <a:gd name="connsiteY19" fmla="*/ 0 h 830997"/>
              <a:gd name="connsiteX20" fmla="*/ 9228836 w 10069975"/>
              <a:gd name="connsiteY20" fmla="*/ 0 h 830997"/>
              <a:gd name="connsiteX21" fmla="*/ 9519088 w 10069975"/>
              <a:gd name="connsiteY21" fmla="*/ 0 h 830997"/>
              <a:gd name="connsiteX22" fmla="*/ 10069975 w 10069975"/>
              <a:gd name="connsiteY22" fmla="*/ 0 h 830997"/>
              <a:gd name="connsiteX23" fmla="*/ 10069975 w 10069975"/>
              <a:gd name="connsiteY23" fmla="*/ 407189 h 830997"/>
              <a:gd name="connsiteX24" fmla="*/ 10069975 w 10069975"/>
              <a:gd name="connsiteY24" fmla="*/ 830997 h 830997"/>
              <a:gd name="connsiteX25" fmla="*/ 9779723 w 10069975"/>
              <a:gd name="connsiteY25" fmla="*/ 830997 h 830997"/>
              <a:gd name="connsiteX26" fmla="*/ 8985972 w 10069975"/>
              <a:gd name="connsiteY26" fmla="*/ 830997 h 830997"/>
              <a:gd name="connsiteX27" fmla="*/ 8695720 w 10069975"/>
              <a:gd name="connsiteY27" fmla="*/ 830997 h 830997"/>
              <a:gd name="connsiteX28" fmla="*/ 8103368 w 10069975"/>
              <a:gd name="connsiteY28" fmla="*/ 830997 h 830997"/>
              <a:gd name="connsiteX29" fmla="*/ 7712416 w 10069975"/>
              <a:gd name="connsiteY29" fmla="*/ 830997 h 830997"/>
              <a:gd name="connsiteX30" fmla="*/ 7422164 w 10069975"/>
              <a:gd name="connsiteY30" fmla="*/ 830997 h 830997"/>
              <a:gd name="connsiteX31" fmla="*/ 6729113 w 10069975"/>
              <a:gd name="connsiteY31" fmla="*/ 830997 h 830997"/>
              <a:gd name="connsiteX32" fmla="*/ 6338161 w 10069975"/>
              <a:gd name="connsiteY32" fmla="*/ 830997 h 830997"/>
              <a:gd name="connsiteX33" fmla="*/ 5544410 w 10069975"/>
              <a:gd name="connsiteY33" fmla="*/ 830997 h 830997"/>
              <a:gd name="connsiteX34" fmla="*/ 4952058 w 10069975"/>
              <a:gd name="connsiteY34" fmla="*/ 830997 h 830997"/>
              <a:gd name="connsiteX35" fmla="*/ 4158307 w 10069975"/>
              <a:gd name="connsiteY35" fmla="*/ 830997 h 830997"/>
              <a:gd name="connsiteX36" fmla="*/ 3666656 w 10069975"/>
              <a:gd name="connsiteY36" fmla="*/ 830997 h 830997"/>
              <a:gd name="connsiteX37" fmla="*/ 3376403 w 10069975"/>
              <a:gd name="connsiteY37" fmla="*/ 830997 h 830997"/>
              <a:gd name="connsiteX38" fmla="*/ 3086151 w 10069975"/>
              <a:gd name="connsiteY38" fmla="*/ 830997 h 830997"/>
              <a:gd name="connsiteX39" fmla="*/ 2795899 w 10069975"/>
              <a:gd name="connsiteY39" fmla="*/ 830997 h 830997"/>
              <a:gd name="connsiteX40" fmla="*/ 2505647 w 10069975"/>
              <a:gd name="connsiteY40" fmla="*/ 830997 h 830997"/>
              <a:gd name="connsiteX41" fmla="*/ 1711896 w 10069975"/>
              <a:gd name="connsiteY41" fmla="*/ 830997 h 830997"/>
              <a:gd name="connsiteX42" fmla="*/ 918145 w 10069975"/>
              <a:gd name="connsiteY42" fmla="*/ 830997 h 830997"/>
              <a:gd name="connsiteX43" fmla="*/ 0 w 10069975"/>
              <a:gd name="connsiteY43" fmla="*/ 830997 h 830997"/>
              <a:gd name="connsiteX44" fmla="*/ 0 w 10069975"/>
              <a:gd name="connsiteY44" fmla="*/ 432118 h 830997"/>
              <a:gd name="connsiteX45" fmla="*/ 0 w 10069975"/>
              <a:gd name="connsiteY45"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69975" h="830997" extrusionOk="0">
                <a:moveTo>
                  <a:pt x="0" y="0"/>
                </a:moveTo>
                <a:cubicBezTo>
                  <a:pt x="98019" y="-23429"/>
                  <a:pt x="158669" y="12639"/>
                  <a:pt x="290252" y="0"/>
                </a:cubicBezTo>
                <a:cubicBezTo>
                  <a:pt x="421835" y="-12639"/>
                  <a:pt x="508343" y="27561"/>
                  <a:pt x="681204" y="0"/>
                </a:cubicBezTo>
                <a:cubicBezTo>
                  <a:pt x="854065" y="-27561"/>
                  <a:pt x="1263841" y="55215"/>
                  <a:pt x="1474955" y="0"/>
                </a:cubicBezTo>
                <a:cubicBezTo>
                  <a:pt x="1686069" y="-55215"/>
                  <a:pt x="1866796" y="15984"/>
                  <a:pt x="2067307" y="0"/>
                </a:cubicBezTo>
                <a:cubicBezTo>
                  <a:pt x="2267818" y="-15984"/>
                  <a:pt x="2223927" y="2820"/>
                  <a:pt x="2357559" y="0"/>
                </a:cubicBezTo>
                <a:cubicBezTo>
                  <a:pt x="2491191" y="-2820"/>
                  <a:pt x="2810974" y="62464"/>
                  <a:pt x="2949910" y="0"/>
                </a:cubicBezTo>
                <a:cubicBezTo>
                  <a:pt x="3088846" y="-62464"/>
                  <a:pt x="3233483" y="20312"/>
                  <a:pt x="3340862" y="0"/>
                </a:cubicBezTo>
                <a:cubicBezTo>
                  <a:pt x="3448241" y="-20312"/>
                  <a:pt x="3572021" y="20571"/>
                  <a:pt x="3731814" y="0"/>
                </a:cubicBezTo>
                <a:cubicBezTo>
                  <a:pt x="3891607" y="-20571"/>
                  <a:pt x="3891286" y="792"/>
                  <a:pt x="4022066" y="0"/>
                </a:cubicBezTo>
                <a:cubicBezTo>
                  <a:pt x="4152846" y="-792"/>
                  <a:pt x="4302790" y="22838"/>
                  <a:pt x="4513718" y="0"/>
                </a:cubicBezTo>
                <a:cubicBezTo>
                  <a:pt x="4724646" y="-22838"/>
                  <a:pt x="4934891" y="10023"/>
                  <a:pt x="5106070" y="0"/>
                </a:cubicBezTo>
                <a:cubicBezTo>
                  <a:pt x="5277249" y="-10023"/>
                  <a:pt x="5472664" y="47463"/>
                  <a:pt x="5597721" y="0"/>
                </a:cubicBezTo>
                <a:cubicBezTo>
                  <a:pt x="5722778" y="-47463"/>
                  <a:pt x="5861528" y="16207"/>
                  <a:pt x="6089373" y="0"/>
                </a:cubicBezTo>
                <a:cubicBezTo>
                  <a:pt x="6317218" y="-16207"/>
                  <a:pt x="6451346" y="43861"/>
                  <a:pt x="6581025" y="0"/>
                </a:cubicBezTo>
                <a:cubicBezTo>
                  <a:pt x="6710704" y="-43861"/>
                  <a:pt x="6732134" y="20845"/>
                  <a:pt x="6871277" y="0"/>
                </a:cubicBezTo>
                <a:cubicBezTo>
                  <a:pt x="7010420" y="-20845"/>
                  <a:pt x="7368395" y="26963"/>
                  <a:pt x="7564328" y="0"/>
                </a:cubicBezTo>
                <a:cubicBezTo>
                  <a:pt x="7760261" y="-26963"/>
                  <a:pt x="7924503" y="247"/>
                  <a:pt x="8156680" y="0"/>
                </a:cubicBezTo>
                <a:cubicBezTo>
                  <a:pt x="8388857" y="-247"/>
                  <a:pt x="8345483" y="7175"/>
                  <a:pt x="8446932" y="0"/>
                </a:cubicBezTo>
                <a:cubicBezTo>
                  <a:pt x="8548381" y="-7175"/>
                  <a:pt x="8655040" y="15212"/>
                  <a:pt x="8737184" y="0"/>
                </a:cubicBezTo>
                <a:cubicBezTo>
                  <a:pt x="8819328" y="-15212"/>
                  <a:pt x="9102563" y="57366"/>
                  <a:pt x="9228836" y="0"/>
                </a:cubicBezTo>
                <a:cubicBezTo>
                  <a:pt x="9355109" y="-57366"/>
                  <a:pt x="9384200" y="16573"/>
                  <a:pt x="9519088" y="0"/>
                </a:cubicBezTo>
                <a:cubicBezTo>
                  <a:pt x="9653976" y="-16573"/>
                  <a:pt x="9807490" y="37285"/>
                  <a:pt x="10069975" y="0"/>
                </a:cubicBezTo>
                <a:cubicBezTo>
                  <a:pt x="10111652" y="184470"/>
                  <a:pt x="10062113" y="208146"/>
                  <a:pt x="10069975" y="407189"/>
                </a:cubicBezTo>
                <a:cubicBezTo>
                  <a:pt x="10077837" y="606232"/>
                  <a:pt x="10048600" y="641129"/>
                  <a:pt x="10069975" y="830997"/>
                </a:cubicBezTo>
                <a:cubicBezTo>
                  <a:pt x="9966819" y="846199"/>
                  <a:pt x="9871978" y="827353"/>
                  <a:pt x="9779723" y="830997"/>
                </a:cubicBezTo>
                <a:cubicBezTo>
                  <a:pt x="9687468" y="834641"/>
                  <a:pt x="9303267" y="806547"/>
                  <a:pt x="8985972" y="830997"/>
                </a:cubicBezTo>
                <a:cubicBezTo>
                  <a:pt x="8668677" y="855447"/>
                  <a:pt x="8819034" y="800358"/>
                  <a:pt x="8695720" y="830997"/>
                </a:cubicBezTo>
                <a:cubicBezTo>
                  <a:pt x="8572406" y="861636"/>
                  <a:pt x="8226543" y="775706"/>
                  <a:pt x="8103368" y="830997"/>
                </a:cubicBezTo>
                <a:cubicBezTo>
                  <a:pt x="7980193" y="886288"/>
                  <a:pt x="7832499" y="807167"/>
                  <a:pt x="7712416" y="830997"/>
                </a:cubicBezTo>
                <a:cubicBezTo>
                  <a:pt x="7592333" y="854827"/>
                  <a:pt x="7550828" y="822710"/>
                  <a:pt x="7422164" y="830997"/>
                </a:cubicBezTo>
                <a:cubicBezTo>
                  <a:pt x="7293500" y="839284"/>
                  <a:pt x="6998254" y="759207"/>
                  <a:pt x="6729113" y="830997"/>
                </a:cubicBezTo>
                <a:cubicBezTo>
                  <a:pt x="6459972" y="902787"/>
                  <a:pt x="6431139" y="789563"/>
                  <a:pt x="6338161" y="830997"/>
                </a:cubicBezTo>
                <a:cubicBezTo>
                  <a:pt x="6245183" y="872431"/>
                  <a:pt x="5910856" y="761562"/>
                  <a:pt x="5544410" y="830997"/>
                </a:cubicBezTo>
                <a:cubicBezTo>
                  <a:pt x="5177964" y="900432"/>
                  <a:pt x="5199344" y="808062"/>
                  <a:pt x="4952058" y="830997"/>
                </a:cubicBezTo>
                <a:cubicBezTo>
                  <a:pt x="4704772" y="853932"/>
                  <a:pt x="4433494" y="785369"/>
                  <a:pt x="4158307" y="830997"/>
                </a:cubicBezTo>
                <a:cubicBezTo>
                  <a:pt x="3883120" y="876625"/>
                  <a:pt x="3847756" y="822476"/>
                  <a:pt x="3666656" y="830997"/>
                </a:cubicBezTo>
                <a:cubicBezTo>
                  <a:pt x="3485556" y="839518"/>
                  <a:pt x="3437486" y="828943"/>
                  <a:pt x="3376403" y="830997"/>
                </a:cubicBezTo>
                <a:cubicBezTo>
                  <a:pt x="3315320" y="833051"/>
                  <a:pt x="3219289" y="797101"/>
                  <a:pt x="3086151" y="830997"/>
                </a:cubicBezTo>
                <a:cubicBezTo>
                  <a:pt x="2953013" y="864893"/>
                  <a:pt x="2865275" y="810861"/>
                  <a:pt x="2795899" y="830997"/>
                </a:cubicBezTo>
                <a:cubicBezTo>
                  <a:pt x="2726523" y="851133"/>
                  <a:pt x="2605356" y="802670"/>
                  <a:pt x="2505647" y="830997"/>
                </a:cubicBezTo>
                <a:cubicBezTo>
                  <a:pt x="2405938" y="859324"/>
                  <a:pt x="1997534" y="790555"/>
                  <a:pt x="1711896" y="830997"/>
                </a:cubicBezTo>
                <a:cubicBezTo>
                  <a:pt x="1426258" y="871439"/>
                  <a:pt x="1126338" y="800172"/>
                  <a:pt x="918145" y="830997"/>
                </a:cubicBezTo>
                <a:cubicBezTo>
                  <a:pt x="709952" y="861822"/>
                  <a:pt x="263029" y="801872"/>
                  <a:pt x="0" y="830997"/>
                </a:cubicBezTo>
                <a:cubicBezTo>
                  <a:pt x="-43325" y="747383"/>
                  <a:pt x="11163" y="553950"/>
                  <a:pt x="0" y="432118"/>
                </a:cubicBezTo>
                <a:cubicBezTo>
                  <a:pt x="-11163" y="310286"/>
                  <a:pt x="9726" y="180580"/>
                  <a:pt x="0" y="0"/>
                </a:cubicBezTo>
                <a:close/>
              </a:path>
            </a:pathLst>
          </a:custGeom>
          <a:noFill/>
          <a:ln w="28575">
            <a:solidFill>
              <a:schemeClr val="tx1"/>
            </a:solidFill>
            <a:extLst>
              <a:ext uri="{C807C97D-BFC1-408E-A445-0C87EB9F89A2}">
                <ask:lineSketchStyleProps xmlns:ask="http://schemas.microsoft.com/office/drawing/2018/sketchyshapes" sd="2149863161">
                  <a:prstGeom prst="rect">
                    <a:avLst/>
                  </a:prstGeom>
                  <ask:type>
                    <ask:lineSketchScribble/>
                  </ask:type>
                </ask:lineSketchStyleProps>
              </a:ext>
            </a:extLst>
          </a:ln>
        </p:spPr>
        <p:txBody>
          <a:bodyPr wrap="square" rtlCol="0">
            <a:spAutoFit/>
          </a:bodyPr>
          <a:lstStyle/>
          <a:p>
            <a:pPr algn="ctr"/>
            <a:r>
              <a:rPr lang="en-US" sz="2400" dirty="0">
                <a:latin typeface="Calibri" panose="020F0502020204030204" pitchFamily="34" charset="0"/>
                <a:cs typeface="Calibri" panose="020F0502020204030204" pitchFamily="34" charset="0"/>
              </a:rPr>
              <a:t>Senate Version: S. 4115 – Introduced by Sen. Kennedy (R-LA)</a:t>
            </a:r>
          </a:p>
          <a:p>
            <a:pPr algn="ctr"/>
            <a:r>
              <a:rPr lang="en-US" sz="2400" dirty="0">
                <a:latin typeface="Calibri" panose="020F0502020204030204" pitchFamily="34" charset="0"/>
                <a:cs typeface="Calibri" panose="020F0502020204030204" pitchFamily="34" charset="0"/>
              </a:rPr>
              <a:t>One cosponsor – Sen. Schmitt (R-MO) </a:t>
            </a:r>
          </a:p>
        </p:txBody>
      </p:sp>
    </p:spTree>
    <p:extLst>
      <p:ext uri="{BB962C8B-B14F-4D97-AF65-F5344CB8AC3E}">
        <p14:creationId xmlns:p14="http://schemas.microsoft.com/office/powerpoint/2010/main" val="26436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 calcmode="lin" valueType="num">
                                      <p:cBhvr additive="base">
                                        <p:cTn id="5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 calcmode="lin" valueType="num">
                                      <p:cBhvr additive="base">
                                        <p:cTn id="5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 calcmode="lin" valueType="num">
                                      <p:cBhvr additive="base">
                                        <p:cTn id="6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8" end="18"/>
                                            </p:txEl>
                                          </p:spTgt>
                                        </p:tgtEl>
                                        <p:attrNameLst>
                                          <p:attrName>style.visibility</p:attrName>
                                        </p:attrNameLst>
                                      </p:cBhvr>
                                      <p:to>
                                        <p:strVal val="visible"/>
                                      </p:to>
                                    </p:set>
                                    <p:anim calcmode="lin" valueType="num">
                                      <p:cBhvr additive="base">
                                        <p:cTn id="6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047E-96B6-69DD-4B86-32B59C137684}"/>
              </a:ext>
            </a:extLst>
          </p:cNvPr>
          <p:cNvSpPr>
            <a:spLocks noGrp="1"/>
          </p:cNvSpPr>
          <p:nvPr>
            <p:ph type="title"/>
          </p:nvPr>
        </p:nvSpPr>
        <p:spPr/>
        <p:txBody>
          <a:bodyPr/>
          <a:lstStyle/>
          <a:p>
            <a:r>
              <a:rPr lang="en-US" dirty="0"/>
              <a:t>Physician Payment – What to say if:</a:t>
            </a:r>
          </a:p>
        </p:txBody>
      </p:sp>
      <p:graphicFrame>
        <p:nvGraphicFramePr>
          <p:cNvPr id="5" name="Content Placeholder 4">
            <a:extLst>
              <a:ext uri="{FF2B5EF4-FFF2-40B4-BE49-F238E27FC236}">
                <a16:creationId xmlns:a16="http://schemas.microsoft.com/office/drawing/2014/main" id="{BBBD2353-B22C-8B4E-4A3A-25B1961B23EA}"/>
              </a:ext>
            </a:extLst>
          </p:cNvPr>
          <p:cNvGraphicFramePr>
            <a:graphicFrameLocks noGrp="1"/>
          </p:cNvGraphicFramePr>
          <p:nvPr>
            <p:ph idx="1"/>
            <p:extLst>
              <p:ext uri="{D42A27DB-BD31-4B8C-83A1-F6EECF244321}">
                <p14:modId xmlns:p14="http://schemas.microsoft.com/office/powerpoint/2010/main" val="1247725755"/>
              </p:ext>
            </p:extLst>
          </p:nvPr>
        </p:nvGraphicFramePr>
        <p:xfrm>
          <a:off x="838200" y="1041722"/>
          <a:ext cx="10515600" cy="5451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3F2EDA7-0E80-01B9-E88D-C385C605DFB8}"/>
              </a:ext>
            </a:extLst>
          </p:cNvPr>
          <p:cNvSpPr>
            <a:spLocks noGrp="1"/>
          </p:cNvSpPr>
          <p:nvPr>
            <p:ph type="sldNum" sz="quarter" idx="10"/>
          </p:nvPr>
        </p:nvSpPr>
        <p:spPr/>
        <p:txBody>
          <a:bodyPr/>
          <a:lstStyle/>
          <a:p>
            <a:fld id="{461711D5-349D-4847-A71F-DCB6A6FF38BF}" type="slidenum">
              <a:rPr lang="en-US" smtClean="0"/>
              <a:pPr/>
              <a:t>27</a:t>
            </a:fld>
            <a:endParaRPr lang="en-US"/>
          </a:p>
        </p:txBody>
      </p:sp>
    </p:spTree>
    <p:extLst>
      <p:ext uri="{BB962C8B-B14F-4D97-AF65-F5344CB8AC3E}">
        <p14:creationId xmlns:p14="http://schemas.microsoft.com/office/powerpoint/2010/main" val="675103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3D59-9581-1B90-74CC-C8B83E26B775}"/>
              </a:ext>
            </a:extLst>
          </p:cNvPr>
          <p:cNvSpPr>
            <a:spLocks noGrp="1"/>
          </p:cNvSpPr>
          <p:nvPr>
            <p:ph type="title"/>
          </p:nvPr>
        </p:nvSpPr>
        <p:spPr/>
        <p:txBody>
          <a:bodyPr/>
          <a:lstStyle/>
          <a:p>
            <a:r>
              <a:rPr lang="en-US" dirty="0"/>
              <a:t>Physician Payment – What to say if:</a:t>
            </a:r>
          </a:p>
        </p:txBody>
      </p:sp>
      <p:graphicFrame>
        <p:nvGraphicFramePr>
          <p:cNvPr id="5" name="Content Placeholder 4">
            <a:extLst>
              <a:ext uri="{FF2B5EF4-FFF2-40B4-BE49-F238E27FC236}">
                <a16:creationId xmlns:a16="http://schemas.microsoft.com/office/drawing/2014/main" id="{EB2E1A7D-CF24-8D8C-C6FF-E44207434D76}"/>
              </a:ext>
            </a:extLst>
          </p:cNvPr>
          <p:cNvGraphicFramePr>
            <a:graphicFrameLocks noGrp="1"/>
          </p:cNvGraphicFramePr>
          <p:nvPr>
            <p:ph idx="1"/>
            <p:extLst>
              <p:ext uri="{D42A27DB-BD31-4B8C-83A1-F6EECF244321}">
                <p14:modId xmlns:p14="http://schemas.microsoft.com/office/powerpoint/2010/main" val="868818530"/>
              </p:ext>
            </p:extLst>
          </p:nvPr>
        </p:nvGraphicFramePr>
        <p:xfrm>
          <a:off x="838200" y="1279524"/>
          <a:ext cx="10515600" cy="521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C8C66C7-D6A4-F6F2-04C1-D4BF849614DD}"/>
              </a:ext>
            </a:extLst>
          </p:cNvPr>
          <p:cNvSpPr>
            <a:spLocks noGrp="1"/>
          </p:cNvSpPr>
          <p:nvPr>
            <p:ph type="sldNum" sz="quarter" idx="10"/>
          </p:nvPr>
        </p:nvSpPr>
        <p:spPr/>
        <p:txBody>
          <a:bodyPr/>
          <a:lstStyle/>
          <a:p>
            <a:fld id="{461711D5-349D-4847-A71F-DCB6A6FF38BF}" type="slidenum">
              <a:rPr lang="en-US" smtClean="0"/>
              <a:pPr/>
              <a:t>28</a:t>
            </a:fld>
            <a:endParaRPr lang="en-US" dirty="0"/>
          </a:p>
        </p:txBody>
      </p:sp>
    </p:spTree>
    <p:extLst>
      <p:ext uri="{BB962C8B-B14F-4D97-AF65-F5344CB8AC3E}">
        <p14:creationId xmlns:p14="http://schemas.microsoft.com/office/powerpoint/2010/main" val="3051213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18F2E536-D106-00E3-00BF-AEBE301267AE}"/>
              </a:ext>
            </a:extLst>
          </p:cNvPr>
          <p:cNvPicPr>
            <a:picLocks noGrp="1" noChangeAspect="1"/>
          </p:cNvPicPr>
          <p:nvPr>
            <p:ph idx="1"/>
          </p:nvPr>
        </p:nvPicPr>
        <p:blipFill rotWithShape="1">
          <a:blip r:embed="rId2"/>
          <a:srcRect l="33534" t="33297" r="16541" b="10674"/>
          <a:stretch/>
        </p:blipFill>
        <p:spPr>
          <a:xfrm>
            <a:off x="3321090" y="441828"/>
            <a:ext cx="8176429" cy="5161517"/>
          </a:xfrm>
          <a:noFill/>
        </p:spPr>
      </p:pic>
      <p:sp>
        <p:nvSpPr>
          <p:cNvPr id="4" name="Slide Number Placeholder 3" hidden="1">
            <a:extLst>
              <a:ext uri="{FF2B5EF4-FFF2-40B4-BE49-F238E27FC236}">
                <a16:creationId xmlns:a16="http://schemas.microsoft.com/office/drawing/2014/main" id="{0EA06867-D475-AA93-4828-89DF2713040C}"/>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29</a:t>
            </a:fld>
            <a:endParaRPr lang="en-US"/>
          </a:p>
        </p:txBody>
      </p:sp>
      <p:pic>
        <p:nvPicPr>
          <p:cNvPr id="8" name="Picture 7" descr="A screen shot of a computer&#10;&#10;Description automatically generated">
            <a:extLst>
              <a:ext uri="{FF2B5EF4-FFF2-40B4-BE49-F238E27FC236}">
                <a16:creationId xmlns:a16="http://schemas.microsoft.com/office/drawing/2014/main" id="{51ADF917-9925-8E2E-1C99-5ACC86C89547}"/>
              </a:ext>
            </a:extLst>
          </p:cNvPr>
          <p:cNvPicPr>
            <a:picLocks noChangeAspect="1"/>
          </p:cNvPicPr>
          <p:nvPr/>
        </p:nvPicPr>
        <p:blipFill rotWithShape="1">
          <a:blip r:embed="rId3"/>
          <a:srcRect l="35593" t="34190" r="16162" b="10458"/>
          <a:stretch/>
        </p:blipFill>
        <p:spPr>
          <a:xfrm>
            <a:off x="508200" y="441828"/>
            <a:ext cx="7408884" cy="4781361"/>
          </a:xfrm>
          <a:prstGeom prst="rect">
            <a:avLst/>
          </a:prstGeom>
        </p:spPr>
      </p:pic>
      <p:sp>
        <p:nvSpPr>
          <p:cNvPr id="9" name="TextBox 8">
            <a:extLst>
              <a:ext uri="{FF2B5EF4-FFF2-40B4-BE49-F238E27FC236}">
                <a16:creationId xmlns:a16="http://schemas.microsoft.com/office/drawing/2014/main" id="{92ECEE14-74FA-8573-C67B-C10466740104}"/>
              </a:ext>
            </a:extLst>
          </p:cNvPr>
          <p:cNvSpPr txBox="1"/>
          <p:nvPr/>
        </p:nvSpPr>
        <p:spPr>
          <a:xfrm>
            <a:off x="821804" y="5489043"/>
            <a:ext cx="10675716" cy="1200329"/>
          </a:xfrm>
          <a:prstGeom prst="rect">
            <a:avLst/>
          </a:prstGeom>
          <a:noFill/>
        </p:spPr>
        <p:txBody>
          <a:bodyPr wrap="square" rtlCol="0">
            <a:spAutoFit/>
          </a:bodyPr>
          <a:lstStyle/>
          <a:p>
            <a:pPr algn="l"/>
            <a:r>
              <a:rPr lang="en-US" sz="3600" dirty="0">
                <a:latin typeface="Calibri" panose="020F0502020204030204" pitchFamily="34" charset="0"/>
                <a:cs typeface="Calibri" panose="020F0502020204030204" pitchFamily="34" charset="0"/>
              </a:rPr>
              <a:t>Adjusted for inflation in practice costs, Medicare physician payment </a:t>
            </a:r>
            <a:r>
              <a:rPr lang="en-US" sz="3600" b="1" dirty="0">
                <a:latin typeface="Calibri" panose="020F0502020204030204" pitchFamily="34" charset="0"/>
                <a:cs typeface="Calibri" panose="020F0502020204030204" pitchFamily="34" charset="0"/>
              </a:rPr>
              <a:t>declined 29% </a:t>
            </a:r>
            <a:r>
              <a:rPr lang="en-US" sz="3600" dirty="0">
                <a:latin typeface="Calibri" panose="020F0502020204030204" pitchFamily="34" charset="0"/>
                <a:cs typeface="Calibri" panose="020F0502020204030204" pitchFamily="34" charset="0"/>
              </a:rPr>
              <a:t>from 2001 to 2024</a:t>
            </a:r>
          </a:p>
        </p:txBody>
      </p:sp>
    </p:spTree>
    <p:extLst>
      <p:ext uri="{BB962C8B-B14F-4D97-AF65-F5344CB8AC3E}">
        <p14:creationId xmlns:p14="http://schemas.microsoft.com/office/powerpoint/2010/main" val="22976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30BF-7E88-0741-77BA-0C908B2D0900}"/>
              </a:ext>
            </a:extLst>
          </p:cNvPr>
          <p:cNvSpPr>
            <a:spLocks noGrp="1"/>
          </p:cNvSpPr>
          <p:nvPr>
            <p:ph type="title"/>
          </p:nvPr>
        </p:nvSpPr>
        <p:spPr/>
        <p:txBody>
          <a:bodyPr/>
          <a:lstStyle/>
          <a:p>
            <a:r>
              <a:rPr lang="en-US" dirty="0"/>
              <a:t>Purple in Politics…</a:t>
            </a:r>
          </a:p>
        </p:txBody>
      </p:sp>
      <p:sp>
        <p:nvSpPr>
          <p:cNvPr id="3" name="Content Placeholder 2">
            <a:extLst>
              <a:ext uri="{FF2B5EF4-FFF2-40B4-BE49-F238E27FC236}">
                <a16:creationId xmlns:a16="http://schemas.microsoft.com/office/drawing/2014/main" id="{A1057EE6-68AD-55AC-F25E-F067A0010DE7}"/>
              </a:ext>
            </a:extLst>
          </p:cNvPr>
          <p:cNvSpPr>
            <a:spLocks noGrp="1"/>
          </p:cNvSpPr>
          <p:nvPr>
            <p:ph idx="1"/>
          </p:nvPr>
        </p:nvSpPr>
        <p:spPr/>
        <p:txBody>
          <a:bodyPr/>
          <a:lstStyle/>
          <a:p>
            <a:r>
              <a:rPr lang="en-US" b="0" i="0" dirty="0">
                <a:solidFill>
                  <a:srgbClr val="202122"/>
                </a:solidFill>
                <a:effectLst/>
                <a:highlight>
                  <a:srgbClr val="FFFFFF"/>
                </a:highlight>
                <a:latin typeface="Arial" panose="020B0604020202020204" pitchFamily="34" charset="0"/>
              </a:rPr>
              <a:t>Purple has been the </a:t>
            </a:r>
            <a:r>
              <a:rPr lang="en-US" b="0" i="0" dirty="0" err="1">
                <a:solidFill>
                  <a:srgbClr val="202122"/>
                </a:solidFill>
                <a:effectLst/>
                <a:highlight>
                  <a:srgbClr val="FFFFFF"/>
                </a:highlight>
                <a:latin typeface="Arial" panose="020B0604020202020204" pitchFamily="34" charset="0"/>
              </a:rPr>
              <a:t>colour</a:t>
            </a:r>
            <a:r>
              <a:rPr lang="en-US" b="0" i="0" dirty="0">
                <a:solidFill>
                  <a:srgbClr val="202122"/>
                </a:solidFill>
                <a:effectLst/>
                <a:highlight>
                  <a:srgbClr val="FFFFFF"/>
                </a:highlight>
                <a:latin typeface="Arial" panose="020B0604020202020204" pitchFamily="34" charset="0"/>
              </a:rPr>
              <a:t> of the international </a:t>
            </a:r>
            <a:r>
              <a:rPr lang="en-US" b="0" i="0" u="none" strike="noStrike" dirty="0">
                <a:solidFill>
                  <a:srgbClr val="202122"/>
                </a:solidFill>
                <a:effectLst/>
                <a:highlight>
                  <a:srgbClr val="FFFFFF"/>
                </a:highlight>
                <a:latin typeface="Arial" panose="020B0604020202020204" pitchFamily="34" charset="0"/>
                <a:hlinkClick r:id="rId2" tooltip="Pirate Party"/>
              </a:rPr>
              <a:t>Pirate Party</a:t>
            </a:r>
            <a:r>
              <a:rPr lang="en-US" b="0" i="0" dirty="0">
                <a:solidFill>
                  <a:srgbClr val="202122"/>
                </a:solidFill>
                <a:effectLst/>
                <a:highlight>
                  <a:srgbClr val="FFFFFF"/>
                </a:highlight>
                <a:latin typeface="Arial" panose="020B0604020202020204" pitchFamily="34" charset="0"/>
              </a:rPr>
              <a:t> movement since the founding of the </a:t>
            </a:r>
            <a:r>
              <a:rPr lang="en-US" b="0" i="0" u="none" strike="noStrike" dirty="0">
                <a:solidFill>
                  <a:srgbClr val="202122"/>
                </a:solidFill>
                <a:effectLst/>
                <a:highlight>
                  <a:srgbClr val="FFFFFF"/>
                </a:highlight>
                <a:latin typeface="Arial" panose="020B0604020202020204" pitchFamily="34" charset="0"/>
                <a:hlinkClick r:id="rId3" tooltip="Pirate Party (Sweden)"/>
              </a:rPr>
              <a:t>Swedish Pirate Party</a:t>
            </a:r>
            <a:r>
              <a:rPr lang="en-US" b="0" i="0" dirty="0">
                <a:solidFill>
                  <a:srgbClr val="202122"/>
                </a:solidFill>
                <a:effectLst/>
                <a:highlight>
                  <a:srgbClr val="FFFFFF"/>
                </a:highlight>
                <a:latin typeface="Arial" panose="020B0604020202020204" pitchFamily="34" charset="0"/>
              </a:rPr>
              <a:t> in 2006. (focused on the right to privacy)</a:t>
            </a:r>
          </a:p>
          <a:p>
            <a:r>
              <a:rPr lang="en-US" b="0" i="0" dirty="0">
                <a:solidFill>
                  <a:srgbClr val="202122"/>
                </a:solidFill>
                <a:effectLst/>
                <a:highlight>
                  <a:srgbClr val="FFFFFF"/>
                </a:highlight>
                <a:latin typeface="Arial" panose="020B0604020202020204" pitchFamily="34" charset="0"/>
              </a:rPr>
              <a:t>In </a:t>
            </a:r>
            <a:r>
              <a:rPr lang="en-US" b="0" i="0" u="none" strike="noStrike" dirty="0">
                <a:effectLst/>
                <a:highlight>
                  <a:srgbClr val="FFFFFF"/>
                </a:highlight>
                <a:latin typeface="Arial" panose="020B0604020202020204" pitchFamily="34" charset="0"/>
                <a:hlinkClick r:id="rId4" tooltip="Australia"/>
              </a:rPr>
              <a:t>Australia</a:t>
            </a:r>
            <a:r>
              <a:rPr lang="en-US" b="0" i="0" dirty="0">
                <a:solidFill>
                  <a:srgbClr val="202122"/>
                </a:solidFill>
                <a:effectLst/>
                <a:highlight>
                  <a:srgbClr val="FFFFFF"/>
                </a:highlight>
                <a:latin typeface="Arial" panose="020B0604020202020204" pitchFamily="34" charset="0"/>
              </a:rPr>
              <a:t>, purple is used by the </a:t>
            </a:r>
            <a:r>
              <a:rPr lang="en-US" b="0" i="0" u="none" strike="noStrike" dirty="0">
                <a:effectLst/>
                <a:highlight>
                  <a:srgbClr val="FFFFFF"/>
                </a:highlight>
                <a:latin typeface="Arial" panose="020B0604020202020204" pitchFamily="34" charset="0"/>
                <a:hlinkClick r:id="rId5" tooltip="Australian Electoral Commission"/>
              </a:rPr>
              <a:t>Australian Electoral Commission</a:t>
            </a:r>
            <a:r>
              <a:rPr lang="en-US" b="0" i="0" dirty="0">
                <a:solidFill>
                  <a:srgbClr val="202122"/>
                </a:solidFill>
                <a:effectLst/>
                <a:highlight>
                  <a:srgbClr val="FFFFFF"/>
                </a:highlight>
                <a:latin typeface="Arial" panose="020B0604020202020204" pitchFamily="34" charset="0"/>
              </a:rPr>
              <a:t>, the independent statutory authority responsible for the management of federal elections. </a:t>
            </a:r>
          </a:p>
          <a:p>
            <a:r>
              <a:rPr lang="en-US" b="0" i="0" dirty="0">
                <a:solidFill>
                  <a:srgbClr val="202122"/>
                </a:solidFill>
                <a:effectLst/>
                <a:highlight>
                  <a:srgbClr val="FFFFFF"/>
                </a:highlight>
                <a:latin typeface="Arial" panose="020B0604020202020204" pitchFamily="34" charset="0"/>
              </a:rPr>
              <a:t>In </a:t>
            </a:r>
            <a:r>
              <a:rPr lang="en-US" b="0" i="0" u="none" strike="noStrike" dirty="0">
                <a:effectLst/>
                <a:highlight>
                  <a:srgbClr val="FFFFFF"/>
                </a:highlight>
                <a:latin typeface="Arial" panose="020B0604020202020204" pitchFamily="34" charset="0"/>
                <a:hlinkClick r:id="rId6" tooltip="Canada"/>
              </a:rPr>
              <a:t>Canada</a:t>
            </a:r>
            <a:r>
              <a:rPr lang="en-US" b="0" i="0" dirty="0">
                <a:solidFill>
                  <a:srgbClr val="202122"/>
                </a:solidFill>
                <a:effectLst/>
                <a:highlight>
                  <a:srgbClr val="FFFFFF"/>
                </a:highlight>
                <a:latin typeface="Arial" panose="020B0604020202020204" pitchFamily="34" charset="0"/>
              </a:rPr>
              <a:t>, the </a:t>
            </a:r>
            <a:r>
              <a:rPr lang="en-US" b="0" i="0" u="none" strike="noStrike" dirty="0">
                <a:effectLst/>
                <a:highlight>
                  <a:srgbClr val="FFFFFF"/>
                </a:highlight>
                <a:latin typeface="Arial" panose="020B0604020202020204" pitchFamily="34" charset="0"/>
                <a:hlinkClick r:id="rId7" tooltip="People's Party of Canada"/>
              </a:rPr>
              <a:t>People's Party of Canada</a:t>
            </a:r>
            <a:r>
              <a:rPr lang="en-US" b="0" i="0" dirty="0">
                <a:solidFill>
                  <a:srgbClr val="202122"/>
                </a:solidFill>
                <a:effectLst/>
                <a:highlight>
                  <a:srgbClr val="FFFFFF"/>
                </a:highlight>
                <a:latin typeface="Arial" panose="020B0604020202020204" pitchFamily="34" charset="0"/>
              </a:rPr>
              <a:t> is a </a:t>
            </a:r>
            <a:r>
              <a:rPr lang="en-US" b="0" i="0" u="none" strike="noStrike" dirty="0">
                <a:effectLst/>
                <a:highlight>
                  <a:srgbClr val="FFFFFF"/>
                </a:highlight>
                <a:latin typeface="Arial" panose="020B0604020202020204" pitchFamily="34" charset="0"/>
                <a:hlinkClick r:id="rId8" tooltip="Right-libertarianism"/>
              </a:rPr>
              <a:t>right-libertarian</a:t>
            </a:r>
            <a:r>
              <a:rPr lang="en-US" b="0" i="0" dirty="0">
                <a:solidFill>
                  <a:srgbClr val="202122"/>
                </a:solidFill>
                <a:effectLst/>
                <a:highlight>
                  <a:srgbClr val="FFFFFF"/>
                </a:highlight>
                <a:latin typeface="Arial" panose="020B0604020202020204" pitchFamily="34" charset="0"/>
              </a:rPr>
              <a:t> and </a:t>
            </a:r>
            <a:r>
              <a:rPr lang="en-US" b="0" i="0" u="none" strike="noStrike" dirty="0">
                <a:effectLst/>
                <a:highlight>
                  <a:srgbClr val="FFFFFF"/>
                </a:highlight>
                <a:latin typeface="Arial" panose="020B0604020202020204" pitchFamily="34" charset="0"/>
                <a:hlinkClick r:id="rId9" tooltip="Right-wing populism"/>
              </a:rPr>
              <a:t>right-wing populist</a:t>
            </a:r>
            <a:r>
              <a:rPr lang="en-US" b="0" i="0" dirty="0">
                <a:solidFill>
                  <a:srgbClr val="202122"/>
                </a:solidFill>
                <a:effectLst/>
                <a:highlight>
                  <a:srgbClr val="FFFFFF"/>
                </a:highlight>
                <a:latin typeface="Arial" panose="020B0604020202020204" pitchFamily="34" charset="0"/>
              </a:rPr>
              <a:t> party whose color has been purple since its founding.</a:t>
            </a:r>
          </a:p>
          <a:p>
            <a:r>
              <a:rPr lang="en-US" b="0" i="0" dirty="0">
                <a:solidFill>
                  <a:srgbClr val="202122"/>
                </a:solidFill>
                <a:effectLst/>
                <a:highlight>
                  <a:srgbClr val="FFFFFF"/>
                </a:highlight>
                <a:latin typeface="Arial" panose="020B0604020202020204" pitchFamily="34" charset="0"/>
              </a:rPr>
              <a:t>In Europe, purple tends to be used for movements, parties and governments that are neither clearly right nor left</a:t>
            </a:r>
            <a:r>
              <a:rPr lang="en-US" dirty="0">
                <a:solidFill>
                  <a:srgbClr val="202122"/>
                </a:solidFill>
                <a:highlight>
                  <a:srgbClr val="FFFFFF"/>
                </a:highlight>
                <a:latin typeface="Arial" panose="020B0604020202020204" pitchFamily="34" charset="0"/>
              </a:rPr>
              <a:t>.</a:t>
            </a:r>
            <a:endParaRPr lang="en-US" b="0" i="0" dirty="0">
              <a:solidFill>
                <a:srgbClr val="202122"/>
              </a:solidFill>
              <a:effectLst/>
              <a:highlight>
                <a:srgbClr val="FFFFFF"/>
              </a:highlight>
              <a:latin typeface="Arial" panose="020B0604020202020204" pitchFamily="34" charset="0"/>
            </a:endParaRPr>
          </a:p>
        </p:txBody>
      </p:sp>
      <p:sp>
        <p:nvSpPr>
          <p:cNvPr id="4" name="Slide Number Placeholder 3">
            <a:extLst>
              <a:ext uri="{FF2B5EF4-FFF2-40B4-BE49-F238E27FC236}">
                <a16:creationId xmlns:a16="http://schemas.microsoft.com/office/drawing/2014/main" id="{2F1CB4D4-36B6-4215-FEFE-DA34431B009B}"/>
              </a:ext>
            </a:extLst>
          </p:cNvPr>
          <p:cNvSpPr>
            <a:spLocks noGrp="1"/>
          </p:cNvSpPr>
          <p:nvPr>
            <p:ph type="sldNum" sz="quarter" idx="10"/>
          </p:nvPr>
        </p:nvSpPr>
        <p:spPr/>
        <p:txBody>
          <a:bodyPr/>
          <a:lstStyle/>
          <a:p>
            <a:fld id="{461711D5-349D-4847-A71F-DCB6A6FF38BF}" type="slidenum">
              <a:rPr lang="en-US" smtClean="0"/>
              <a:pPr/>
              <a:t>3</a:t>
            </a:fld>
            <a:endParaRPr lang="en-US"/>
          </a:p>
        </p:txBody>
      </p:sp>
      <p:sp>
        <p:nvSpPr>
          <p:cNvPr id="5" name="TextBox 4">
            <a:extLst>
              <a:ext uri="{FF2B5EF4-FFF2-40B4-BE49-F238E27FC236}">
                <a16:creationId xmlns:a16="http://schemas.microsoft.com/office/drawing/2014/main" id="{D7B06629-27CC-9505-F47B-D4B8F21CBDC6}"/>
              </a:ext>
            </a:extLst>
          </p:cNvPr>
          <p:cNvSpPr txBox="1"/>
          <p:nvPr/>
        </p:nvSpPr>
        <p:spPr>
          <a:xfrm>
            <a:off x="838200" y="1016825"/>
            <a:ext cx="10400818" cy="5632311"/>
          </a:xfrm>
          <a:prstGeom prst="rect">
            <a:avLst/>
          </a:prstGeom>
          <a:solidFill>
            <a:schemeClr val="bg1"/>
          </a:solidFill>
        </p:spPr>
        <p:txBody>
          <a:bodyPr wrap="square" rtlCol="0">
            <a:spAutoFit/>
          </a:bodyPr>
          <a:lstStyle/>
          <a:p>
            <a:pPr algn="l"/>
            <a:endParaRPr lang="en-US" sz="2400" b="0" i="0" dirty="0">
              <a:solidFill>
                <a:srgbClr val="202122"/>
              </a:solidFill>
              <a:effectLst/>
              <a:highlight>
                <a:srgbClr val="FFFFFF"/>
              </a:highlight>
              <a:latin typeface="Arial" panose="020B0604020202020204" pitchFamily="34" charset="0"/>
            </a:endParaRPr>
          </a:p>
          <a:p>
            <a:pPr algn="l"/>
            <a:endParaRPr lang="en-US" sz="2400" dirty="0">
              <a:solidFill>
                <a:srgbClr val="202122"/>
              </a:solidFill>
              <a:highlight>
                <a:srgbClr val="FFFFFF"/>
              </a:highlight>
              <a:latin typeface="Arial" panose="020B0604020202020204" pitchFamily="34" charset="0"/>
            </a:endParaRPr>
          </a:p>
          <a:p>
            <a:pPr algn="l"/>
            <a:r>
              <a:rPr lang="en-US" sz="2400" b="0" i="0" dirty="0">
                <a:solidFill>
                  <a:srgbClr val="202122"/>
                </a:solidFill>
                <a:effectLst/>
                <a:highlight>
                  <a:srgbClr val="FFFFFF"/>
                </a:highlight>
                <a:latin typeface="Arial" panose="020B0604020202020204" pitchFamily="34" charset="0"/>
              </a:rPr>
              <a:t>Purple is also unofficially used in the United States to denote a "</a:t>
            </a:r>
            <a:r>
              <a:rPr lang="en-US" sz="2400" b="0" i="0" u="none" strike="noStrike" dirty="0">
                <a:effectLst/>
                <a:highlight>
                  <a:srgbClr val="FFFFFF"/>
                </a:highlight>
                <a:latin typeface="Arial" panose="020B0604020202020204" pitchFamily="34" charset="0"/>
                <a:hlinkClick r:id="rId10" tooltip="Swing state"/>
              </a:rPr>
              <a:t>swing state</a:t>
            </a:r>
            <a:r>
              <a:rPr lang="en-US" sz="2400" b="0" i="0" dirty="0">
                <a:solidFill>
                  <a:srgbClr val="202122"/>
                </a:solidFill>
                <a:effectLst/>
                <a:highlight>
                  <a:srgbClr val="FFFFFF"/>
                </a:highlight>
                <a:latin typeface="Arial" panose="020B0604020202020204" pitchFamily="34" charset="0"/>
              </a:rPr>
              <a:t>", swing district, or county. (i.e. one contested frequently between the Republican Party, whose unofficial color is red; and the Democratic Party, whose unofficial color is blue). </a:t>
            </a:r>
          </a:p>
          <a:p>
            <a:pPr algn="l"/>
            <a:endParaRPr lang="en-US" sz="2400" dirty="0">
              <a:solidFill>
                <a:srgbClr val="202122"/>
              </a:solidFill>
              <a:highlight>
                <a:srgbClr val="FFFFFF"/>
              </a:highlight>
              <a:latin typeface="Arial" panose="020B0604020202020204" pitchFamily="34" charset="0"/>
            </a:endParaRPr>
          </a:p>
          <a:p>
            <a:pPr algn="l"/>
            <a:r>
              <a:rPr lang="en-US" sz="2400" b="0" i="0" dirty="0">
                <a:solidFill>
                  <a:srgbClr val="202122"/>
                </a:solidFill>
                <a:effectLst/>
                <a:highlight>
                  <a:srgbClr val="FFFFFF"/>
                </a:highlight>
                <a:latin typeface="Arial" panose="020B0604020202020204" pitchFamily="34" charset="0"/>
              </a:rPr>
              <a:t>Purple is also used by </a:t>
            </a:r>
            <a:r>
              <a:rPr lang="en-US" sz="2400" b="0" i="0" u="none" strike="noStrike" dirty="0">
                <a:effectLst/>
                <a:highlight>
                  <a:srgbClr val="FFFFFF"/>
                </a:highlight>
                <a:latin typeface="Arial" panose="020B0604020202020204" pitchFamily="34" charset="0"/>
                <a:hlinkClick r:id="rId11" tooltip="Centrism"/>
              </a:rPr>
              <a:t>centrists</a:t>
            </a:r>
            <a:r>
              <a:rPr lang="en-US" sz="2400" b="0" i="0" dirty="0">
                <a:solidFill>
                  <a:srgbClr val="202122"/>
                </a:solidFill>
                <a:effectLst/>
                <a:highlight>
                  <a:srgbClr val="FFFFFF"/>
                </a:highlight>
                <a:latin typeface="Arial" panose="020B0604020202020204" pitchFamily="34" charset="0"/>
              </a:rPr>
              <a:t> to represent a combination of beliefs belonging to the Republicans and the Democrats. </a:t>
            </a:r>
          </a:p>
          <a:p>
            <a:pPr algn="l"/>
            <a:endParaRPr lang="en-US" sz="2400" dirty="0">
              <a:solidFill>
                <a:srgbClr val="202122"/>
              </a:solidFill>
              <a:highlight>
                <a:srgbClr val="FFFFFF"/>
              </a:highlight>
              <a:latin typeface="Arial" panose="020B0604020202020204" pitchFamily="34" charset="0"/>
            </a:endParaRPr>
          </a:p>
          <a:p>
            <a:pPr algn="l"/>
            <a:r>
              <a:rPr lang="en-US" sz="2400" b="0" i="0" dirty="0">
                <a:solidFill>
                  <a:srgbClr val="202122"/>
                </a:solidFill>
                <a:effectLst/>
                <a:highlight>
                  <a:srgbClr val="FFFFFF"/>
                </a:highlight>
                <a:latin typeface="Arial" panose="020B0604020202020204" pitchFamily="34" charset="0"/>
              </a:rPr>
              <a:t>It has also been used to reference </a:t>
            </a:r>
            <a:r>
              <a:rPr lang="en-US" sz="2400" b="0" i="0" u="none" strike="noStrike" dirty="0">
                <a:effectLst/>
                <a:highlight>
                  <a:srgbClr val="FFFFFF"/>
                </a:highlight>
                <a:latin typeface="Arial" panose="020B0604020202020204" pitchFamily="34" charset="0"/>
                <a:hlinkClick r:id="rId12" tooltip="Purple America"/>
              </a:rPr>
              <a:t>Purple America</a:t>
            </a:r>
            <a:r>
              <a:rPr lang="en-US" sz="2400" b="0" i="0" dirty="0">
                <a:solidFill>
                  <a:srgbClr val="202122"/>
                </a:solidFill>
                <a:effectLst/>
                <a:highlight>
                  <a:srgbClr val="FFFFFF"/>
                </a:highlight>
                <a:latin typeface="Arial" panose="020B0604020202020204" pitchFamily="34" charset="0"/>
              </a:rPr>
              <a:t>, noting that electoral differences nationwide are observed more on discrepancies instead of </a:t>
            </a:r>
            <a:r>
              <a:rPr lang="en-US" sz="2400" b="0" i="0" u="sng" dirty="0">
                <a:solidFill>
                  <a:srgbClr val="202122"/>
                </a:solidFill>
                <a:effectLst/>
                <a:highlight>
                  <a:srgbClr val="FFFFFF"/>
                </a:highlight>
                <a:latin typeface="Arial" panose="020B0604020202020204" pitchFamily="34" charset="0"/>
              </a:rPr>
              <a:t>unity</a:t>
            </a:r>
            <a:r>
              <a:rPr lang="en-US" sz="2400" b="0" i="0" dirty="0">
                <a:solidFill>
                  <a:srgbClr val="202122"/>
                </a:solidFill>
                <a:effectLst/>
                <a:highlight>
                  <a:srgbClr val="FFFFFF"/>
                </a:highlight>
                <a:latin typeface="Arial" panose="020B0604020202020204" pitchFamily="34" charset="0"/>
              </a:rPr>
              <a:t>.</a:t>
            </a:r>
          </a:p>
          <a:p>
            <a:pPr algn="l"/>
            <a:endParaRPr lang="en-US" sz="2400" dirty="0">
              <a:solidFill>
                <a:srgbClr val="202122"/>
              </a:solidFill>
              <a:highlight>
                <a:srgbClr val="FFFFFF"/>
              </a:highlight>
              <a:latin typeface="Arial" panose="020B0604020202020204" pitchFamily="34" charset="0"/>
              <a:cs typeface="Calibri" panose="020F0502020204030204" pitchFamily="34" charset="0"/>
            </a:endParaRPr>
          </a:p>
          <a:p>
            <a:pPr algn="l"/>
            <a:endParaRPr lang="en-US" sz="2400"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5C8EBDAF-1639-3E59-3B2E-5B5F98809D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67190" y="544652"/>
            <a:ext cx="6718355" cy="563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0A0F-85CA-D9FA-3AA9-D481D45737B9}"/>
              </a:ext>
            </a:extLst>
          </p:cNvPr>
          <p:cNvSpPr>
            <a:spLocks noGrp="1"/>
          </p:cNvSpPr>
          <p:nvPr>
            <p:ph type="title"/>
          </p:nvPr>
        </p:nvSpPr>
        <p:spPr/>
        <p:txBody>
          <a:bodyPr/>
          <a:lstStyle/>
          <a:p>
            <a:r>
              <a:rPr lang="en-US" dirty="0"/>
              <a:t>Physician Payment – What to say if:</a:t>
            </a:r>
          </a:p>
        </p:txBody>
      </p:sp>
      <p:graphicFrame>
        <p:nvGraphicFramePr>
          <p:cNvPr id="5" name="Content Placeholder 4">
            <a:extLst>
              <a:ext uri="{FF2B5EF4-FFF2-40B4-BE49-F238E27FC236}">
                <a16:creationId xmlns:a16="http://schemas.microsoft.com/office/drawing/2014/main" id="{9F722DBB-D5BB-2125-BB9B-FC10AE857308}"/>
              </a:ext>
            </a:extLst>
          </p:cNvPr>
          <p:cNvGraphicFramePr>
            <a:graphicFrameLocks noGrp="1"/>
          </p:cNvGraphicFramePr>
          <p:nvPr>
            <p:ph idx="1"/>
            <p:extLst>
              <p:ext uri="{D42A27DB-BD31-4B8C-83A1-F6EECF244321}">
                <p14:modId xmlns:p14="http://schemas.microsoft.com/office/powerpoint/2010/main" val="2195032975"/>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0CE421F-C0EA-36EE-9B8B-A868FB47F229}"/>
              </a:ext>
            </a:extLst>
          </p:cNvPr>
          <p:cNvSpPr>
            <a:spLocks noGrp="1"/>
          </p:cNvSpPr>
          <p:nvPr>
            <p:ph type="sldNum" sz="quarter" idx="10"/>
          </p:nvPr>
        </p:nvSpPr>
        <p:spPr/>
        <p:txBody>
          <a:bodyPr/>
          <a:lstStyle/>
          <a:p>
            <a:fld id="{461711D5-349D-4847-A71F-DCB6A6FF38BF}" type="slidenum">
              <a:rPr lang="en-US" smtClean="0"/>
              <a:pPr/>
              <a:t>30</a:t>
            </a:fld>
            <a:endParaRPr lang="en-US" dirty="0"/>
          </a:p>
        </p:txBody>
      </p:sp>
    </p:spTree>
    <p:extLst>
      <p:ext uri="{BB962C8B-B14F-4D97-AF65-F5344CB8AC3E}">
        <p14:creationId xmlns:p14="http://schemas.microsoft.com/office/powerpoint/2010/main" val="3400345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4EA0C-4926-45EA-4513-70B78D9D3CDF}"/>
              </a:ext>
            </a:extLst>
          </p:cNvPr>
          <p:cNvSpPr>
            <a:spLocks noGrp="1"/>
          </p:cNvSpPr>
          <p:nvPr>
            <p:ph type="body" idx="2"/>
          </p:nvPr>
        </p:nvSpPr>
        <p:spPr>
          <a:xfrm>
            <a:off x="812800" y="1279526"/>
            <a:ext cx="2133600" cy="4892674"/>
          </a:xfrm>
          <a:solidFill>
            <a:schemeClr val="accent2"/>
          </a:solidFill>
        </p:spPr>
        <p:txBody>
          <a:bodyPr>
            <a:normAutofit/>
          </a:bodyPr>
          <a:lstStyle/>
          <a:p>
            <a:pPr lvl="0"/>
            <a:r>
              <a:rPr lang="en-US"/>
              <a:t>Increase GME slots to improve access to primary care/ Residency slots</a:t>
            </a:r>
          </a:p>
          <a:p>
            <a:pPr lvl="0"/>
            <a:endParaRPr lang="en-US"/>
          </a:p>
          <a:p>
            <a:pPr lvl="0"/>
            <a:r>
              <a:rPr lang="en-US"/>
              <a:t>Support Conrad 30 program</a:t>
            </a:r>
          </a:p>
          <a:p>
            <a:pPr lvl="0"/>
            <a:endParaRPr lang="en-US"/>
          </a:p>
          <a:p>
            <a:pPr lvl="0"/>
            <a:r>
              <a:rPr lang="en-US"/>
              <a:t>HRSA funding – title VII programs that support DEI and primary care </a:t>
            </a:r>
          </a:p>
        </p:txBody>
      </p:sp>
      <p:pic>
        <p:nvPicPr>
          <p:cNvPr id="5" name="Picture 4" descr="A screenshot of a computer&#10;&#10;Description automatically generated">
            <a:extLst>
              <a:ext uri="{FF2B5EF4-FFF2-40B4-BE49-F238E27FC236}">
                <a16:creationId xmlns:a16="http://schemas.microsoft.com/office/drawing/2014/main" id="{8E6167DA-1BB9-0F15-1565-A2D5A02625CD}"/>
              </a:ext>
            </a:extLst>
          </p:cNvPr>
          <p:cNvPicPr>
            <a:picLocks noChangeAspect="1"/>
          </p:cNvPicPr>
          <p:nvPr/>
        </p:nvPicPr>
        <p:blipFill rotWithShape="1">
          <a:blip r:embed="rId3"/>
          <a:srcRect l="30983" t="10067" r="20726" b="15670"/>
          <a:stretch/>
        </p:blipFill>
        <p:spPr bwMode="auto">
          <a:xfrm>
            <a:off x="3277890" y="970803"/>
            <a:ext cx="6800223" cy="588236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BC64470-DE4B-9A97-54B8-886906409F5D}"/>
              </a:ext>
            </a:extLst>
          </p:cNvPr>
          <p:cNvSpPr>
            <a:spLocks noGrp="1"/>
          </p:cNvSpPr>
          <p:nvPr>
            <p:ph type="title"/>
          </p:nvPr>
        </p:nvSpPr>
        <p:spPr>
          <a:xfrm>
            <a:off x="838200" y="365126"/>
            <a:ext cx="10515600" cy="914399"/>
          </a:xfrm>
        </p:spPr>
        <p:txBody>
          <a:bodyPr anchor="ctr">
            <a:normAutofit/>
          </a:bodyPr>
          <a:lstStyle/>
          <a:p>
            <a:r>
              <a:rPr lang="en-US"/>
              <a:t>Strengthening Primary Care and the Physician Workforce</a:t>
            </a:r>
          </a:p>
        </p:txBody>
      </p:sp>
      <p:sp>
        <p:nvSpPr>
          <p:cNvPr id="4" name="Slide Number Placeholder 3">
            <a:extLst>
              <a:ext uri="{FF2B5EF4-FFF2-40B4-BE49-F238E27FC236}">
                <a16:creationId xmlns:a16="http://schemas.microsoft.com/office/drawing/2014/main" id="{F98610E3-4812-BD2B-B52A-384F5178058B}"/>
              </a:ext>
            </a:extLst>
          </p:cNvPr>
          <p:cNvSpPr>
            <a:spLocks noGrp="1"/>
          </p:cNvSpPr>
          <p:nvPr>
            <p:ph type="sldNum" sz="quarter" idx="10"/>
          </p:nvPr>
        </p:nvSpPr>
        <p:spPr>
          <a:xfrm>
            <a:off x="8747759" y="6391656"/>
            <a:ext cx="3185161" cy="27432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A4410063-6E5D-F735-CDD1-6E6481181789}"/>
              </a:ext>
            </a:extLst>
          </p:cNvPr>
          <p:cNvPicPr>
            <a:picLocks noChangeAspect="1"/>
          </p:cNvPicPr>
          <p:nvPr/>
        </p:nvPicPr>
        <p:blipFill>
          <a:blip r:embed="rId4"/>
          <a:stretch>
            <a:fillRect/>
          </a:stretch>
        </p:blipFill>
        <p:spPr>
          <a:xfrm>
            <a:off x="10243148" y="610753"/>
            <a:ext cx="1524737" cy="1524737"/>
          </a:xfrm>
          <a:prstGeom prst="rect">
            <a:avLst/>
          </a:prstGeom>
        </p:spPr>
      </p:pic>
      <p:grpSp>
        <p:nvGrpSpPr>
          <p:cNvPr id="6" name="Group 5">
            <a:extLst>
              <a:ext uri="{FF2B5EF4-FFF2-40B4-BE49-F238E27FC236}">
                <a16:creationId xmlns:a16="http://schemas.microsoft.com/office/drawing/2014/main" id="{82410599-29F5-1C76-E5BA-4F9822368E22}"/>
              </a:ext>
            </a:extLst>
          </p:cNvPr>
          <p:cNvGrpSpPr/>
          <p:nvPr/>
        </p:nvGrpSpPr>
        <p:grpSpPr>
          <a:xfrm>
            <a:off x="1601080" y="1697265"/>
            <a:ext cx="8599990" cy="2353356"/>
            <a:chOff x="1601080" y="1697265"/>
            <a:chExt cx="8599990" cy="2353356"/>
          </a:xfrm>
        </p:grpSpPr>
        <p:sp>
          <p:nvSpPr>
            <p:cNvPr id="9" name="Oval 8">
              <a:extLst>
                <a:ext uri="{FF2B5EF4-FFF2-40B4-BE49-F238E27FC236}">
                  <a16:creationId xmlns:a16="http://schemas.microsoft.com/office/drawing/2014/main" id="{4065E34A-A229-FD31-4495-C63A41151EFA}"/>
                </a:ext>
              </a:extLst>
            </p:cNvPr>
            <p:cNvSpPr/>
            <p:nvPr/>
          </p:nvSpPr>
          <p:spPr>
            <a:xfrm>
              <a:off x="1601080" y="1697265"/>
              <a:ext cx="8599990" cy="23533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591CE2D-7F18-AF31-D7E5-A3C1019C8B0E}"/>
                </a:ext>
              </a:extLst>
            </p:cNvPr>
            <p:cNvSpPr txBox="1"/>
            <p:nvPr/>
          </p:nvSpPr>
          <p:spPr>
            <a:xfrm>
              <a:off x="2812047" y="2144256"/>
              <a:ext cx="5935712" cy="1200329"/>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Leadership Day 2024 Ask:</a:t>
              </a:r>
            </a:p>
            <a:p>
              <a:pPr algn="ctr"/>
              <a:r>
                <a:rPr lang="en-US" sz="2400" dirty="0">
                  <a:solidFill>
                    <a:schemeClr val="bg1"/>
                  </a:solidFill>
                  <a:latin typeface="Calibri" panose="020F0502020204030204" pitchFamily="34" charset="0"/>
                  <a:cs typeface="Calibri" panose="020F0502020204030204" pitchFamily="34" charset="0"/>
                </a:rPr>
                <a:t>Support H.R. 2389/S. 1302 – the Resident Physician Shortage Reduction Act of 2023</a:t>
              </a:r>
            </a:p>
          </p:txBody>
        </p:sp>
      </p:grpSp>
      <p:pic>
        <p:nvPicPr>
          <p:cNvPr id="12" name="Picture 11" descr="A screenshot of a computer&#10;&#10;Description automatically generated">
            <a:extLst>
              <a:ext uri="{FF2B5EF4-FFF2-40B4-BE49-F238E27FC236}">
                <a16:creationId xmlns:a16="http://schemas.microsoft.com/office/drawing/2014/main" id="{0C655634-8128-9398-2AEF-4F6F49FC0657}"/>
              </a:ext>
            </a:extLst>
          </p:cNvPr>
          <p:cNvPicPr>
            <a:picLocks noChangeAspect="1"/>
          </p:cNvPicPr>
          <p:nvPr/>
        </p:nvPicPr>
        <p:blipFill rotWithShape="1">
          <a:blip r:embed="rId5"/>
          <a:srcRect l="22784" t="68040" r="22415" b="16075"/>
          <a:stretch/>
        </p:blipFill>
        <p:spPr>
          <a:xfrm>
            <a:off x="812800" y="4191238"/>
            <a:ext cx="11286992" cy="1840344"/>
          </a:xfrm>
          <a:prstGeom prst="rect">
            <a:avLst/>
          </a:prstGeom>
        </p:spPr>
      </p:pic>
    </p:spTree>
    <p:custDataLst>
      <p:tags r:id="rId1"/>
    </p:custDataLst>
    <p:extLst>
      <p:ext uri="{BB962C8B-B14F-4D97-AF65-F5344CB8AC3E}">
        <p14:creationId xmlns:p14="http://schemas.microsoft.com/office/powerpoint/2010/main" val="174196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33B39-57C6-1A50-7F30-7A64F6B9C001}"/>
              </a:ext>
            </a:extLst>
          </p:cNvPr>
          <p:cNvSpPr>
            <a:spLocks noGrp="1"/>
          </p:cNvSpPr>
          <p:nvPr>
            <p:ph type="title"/>
          </p:nvPr>
        </p:nvSpPr>
        <p:spPr/>
        <p:txBody>
          <a:bodyPr anchor="ctr">
            <a:normAutofit/>
          </a:bodyPr>
          <a:lstStyle/>
          <a:p>
            <a:r>
              <a:rPr lang="en-US" dirty="0"/>
              <a:t>Physician Workforce Call to Action</a:t>
            </a:r>
          </a:p>
        </p:txBody>
      </p:sp>
      <p:graphicFrame>
        <p:nvGraphicFramePr>
          <p:cNvPr id="8" name="Content Placeholder 7">
            <a:extLst>
              <a:ext uri="{FF2B5EF4-FFF2-40B4-BE49-F238E27FC236}">
                <a16:creationId xmlns:a16="http://schemas.microsoft.com/office/drawing/2014/main" id="{11CE5AC7-4912-F863-FB70-1FF4856025B9}"/>
              </a:ext>
            </a:extLst>
          </p:cNvPr>
          <p:cNvGraphicFramePr>
            <a:graphicFrameLocks noGrp="1"/>
          </p:cNvGraphicFramePr>
          <p:nvPr>
            <p:ph idx="1"/>
            <p:extLst>
              <p:ext uri="{D42A27DB-BD31-4B8C-83A1-F6EECF244321}">
                <p14:modId xmlns:p14="http://schemas.microsoft.com/office/powerpoint/2010/main" val="2993925352"/>
              </p:ext>
            </p:extLst>
          </p:nvPr>
        </p:nvGraphicFramePr>
        <p:xfrm>
          <a:off x="838200" y="1037690"/>
          <a:ext cx="10515600" cy="5353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A67A933-CC50-4564-C045-B16034BB5E96}"/>
              </a:ext>
            </a:extLst>
          </p:cNvPr>
          <p:cNvSpPr>
            <a:spLocks noGrp="1"/>
          </p:cNvSpPr>
          <p:nvPr>
            <p:ph type="sldNum" sz="quarter" idx="10"/>
          </p:nvPr>
        </p:nvSpPr>
        <p:spPr/>
        <p:txBody>
          <a:bodyPr anchor="b">
            <a:normAutofit/>
          </a:bodyPr>
          <a:lstStyle/>
          <a:p>
            <a:pPr>
              <a:spcAft>
                <a:spcPts val="600"/>
              </a:spcAft>
            </a:pPr>
            <a:fld id="{461711D5-349D-4847-A71F-DCB6A6FF38BF}" type="slidenum">
              <a:rPr lang="en-US" smtClean="0"/>
              <a:pPr>
                <a:spcAft>
                  <a:spcPts val="600"/>
                </a:spcAft>
              </a:pPr>
              <a:t>32</a:t>
            </a:fld>
            <a:endParaRPr lang="en-US"/>
          </a:p>
        </p:txBody>
      </p:sp>
    </p:spTree>
    <p:extLst>
      <p:ext uri="{BB962C8B-B14F-4D97-AF65-F5344CB8AC3E}">
        <p14:creationId xmlns:p14="http://schemas.microsoft.com/office/powerpoint/2010/main" val="124745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656E74C6-4DE6-4E7C-878E-405CA78F9B0A}"/>
                                            </p:graphicEl>
                                          </p:spTgt>
                                        </p:tgtEl>
                                        <p:attrNameLst>
                                          <p:attrName>style.visibility</p:attrName>
                                        </p:attrNameLst>
                                      </p:cBhvr>
                                      <p:to>
                                        <p:strVal val="visible"/>
                                      </p:to>
                                    </p:set>
                                    <p:anim calcmode="lin" valueType="num">
                                      <p:cBhvr additive="base">
                                        <p:cTn id="7" dur="500" fill="hold"/>
                                        <p:tgtEl>
                                          <p:spTgt spid="8">
                                            <p:graphicEl>
                                              <a:dgm id="{656E74C6-4DE6-4E7C-878E-405CA78F9B0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656E74C6-4DE6-4E7C-878E-405CA78F9B0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2FB321E5-EFE4-4751-8390-8A7D3707B84E}"/>
                                            </p:graphicEl>
                                          </p:spTgt>
                                        </p:tgtEl>
                                        <p:attrNameLst>
                                          <p:attrName>style.visibility</p:attrName>
                                        </p:attrNameLst>
                                      </p:cBhvr>
                                      <p:to>
                                        <p:strVal val="visible"/>
                                      </p:to>
                                    </p:set>
                                    <p:anim calcmode="lin" valueType="num">
                                      <p:cBhvr additive="base">
                                        <p:cTn id="13" dur="500" fill="hold"/>
                                        <p:tgtEl>
                                          <p:spTgt spid="8">
                                            <p:graphicEl>
                                              <a:dgm id="{2FB321E5-EFE4-4751-8390-8A7D3707B84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2FB321E5-EFE4-4751-8390-8A7D3707B84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A275491C-D497-426E-9709-03EECA7AF220}"/>
                                            </p:graphicEl>
                                          </p:spTgt>
                                        </p:tgtEl>
                                        <p:attrNameLst>
                                          <p:attrName>style.visibility</p:attrName>
                                        </p:attrNameLst>
                                      </p:cBhvr>
                                      <p:to>
                                        <p:strVal val="visible"/>
                                      </p:to>
                                    </p:set>
                                    <p:anim calcmode="lin" valueType="num">
                                      <p:cBhvr additive="base">
                                        <p:cTn id="19" dur="500" fill="hold"/>
                                        <p:tgtEl>
                                          <p:spTgt spid="8">
                                            <p:graphicEl>
                                              <a:dgm id="{A275491C-D497-426E-9709-03EECA7AF22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A275491C-D497-426E-9709-03EECA7AF220}"/>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304C4956-944E-48A9-A281-78053D2A9187}"/>
                                            </p:graphicEl>
                                          </p:spTgt>
                                        </p:tgtEl>
                                        <p:attrNameLst>
                                          <p:attrName>style.visibility</p:attrName>
                                        </p:attrNameLst>
                                      </p:cBhvr>
                                      <p:to>
                                        <p:strVal val="visible"/>
                                      </p:to>
                                    </p:set>
                                    <p:anim calcmode="lin" valueType="num">
                                      <p:cBhvr additive="base">
                                        <p:cTn id="25" dur="500" fill="hold"/>
                                        <p:tgtEl>
                                          <p:spTgt spid="8">
                                            <p:graphicEl>
                                              <a:dgm id="{304C4956-944E-48A9-A281-78053D2A918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304C4956-944E-48A9-A281-78053D2A918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0139-39D6-4F59-5CDF-7CF1A54536F9}"/>
              </a:ext>
            </a:extLst>
          </p:cNvPr>
          <p:cNvSpPr>
            <a:spLocks noGrp="1"/>
          </p:cNvSpPr>
          <p:nvPr>
            <p:ph type="title"/>
          </p:nvPr>
        </p:nvSpPr>
        <p:spPr/>
        <p:txBody>
          <a:bodyPr/>
          <a:lstStyle/>
          <a:p>
            <a:r>
              <a:rPr lang="en-US" dirty="0"/>
              <a:t>Physician Workforce</a:t>
            </a:r>
          </a:p>
        </p:txBody>
      </p:sp>
      <p:graphicFrame>
        <p:nvGraphicFramePr>
          <p:cNvPr id="5" name="Content Placeholder 4">
            <a:extLst>
              <a:ext uri="{FF2B5EF4-FFF2-40B4-BE49-F238E27FC236}">
                <a16:creationId xmlns:a16="http://schemas.microsoft.com/office/drawing/2014/main" id="{76F444D3-3CF4-47FA-AAC9-407CF6AC288E}"/>
              </a:ext>
            </a:extLst>
          </p:cNvPr>
          <p:cNvGraphicFramePr>
            <a:graphicFrameLocks noGrp="1"/>
          </p:cNvGraphicFramePr>
          <p:nvPr>
            <p:ph idx="1"/>
            <p:extLst>
              <p:ext uri="{D42A27DB-BD31-4B8C-83A1-F6EECF244321}">
                <p14:modId xmlns:p14="http://schemas.microsoft.com/office/powerpoint/2010/main" val="414468168"/>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2DC45FA-2D31-5521-2D9D-16758965E869}"/>
              </a:ext>
            </a:extLst>
          </p:cNvPr>
          <p:cNvSpPr>
            <a:spLocks noGrp="1"/>
          </p:cNvSpPr>
          <p:nvPr>
            <p:ph type="sldNum" sz="quarter" idx="10"/>
          </p:nvPr>
        </p:nvSpPr>
        <p:spPr/>
        <p:txBody>
          <a:bodyPr/>
          <a:lstStyle/>
          <a:p>
            <a:fld id="{461711D5-349D-4847-A71F-DCB6A6FF38BF}" type="slidenum">
              <a:rPr lang="en-US" smtClean="0"/>
              <a:pPr/>
              <a:t>33</a:t>
            </a:fld>
            <a:endParaRPr lang="en-US" dirty="0"/>
          </a:p>
        </p:txBody>
      </p:sp>
    </p:spTree>
    <p:extLst>
      <p:ext uri="{BB962C8B-B14F-4D97-AF65-F5344CB8AC3E}">
        <p14:creationId xmlns:p14="http://schemas.microsoft.com/office/powerpoint/2010/main" val="2064679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B695-6CFA-7085-FED7-044C65CC96E0}"/>
              </a:ext>
            </a:extLst>
          </p:cNvPr>
          <p:cNvSpPr>
            <a:spLocks noGrp="1"/>
          </p:cNvSpPr>
          <p:nvPr>
            <p:ph type="title"/>
          </p:nvPr>
        </p:nvSpPr>
        <p:spPr/>
        <p:txBody>
          <a:bodyPr/>
          <a:lstStyle/>
          <a:p>
            <a:r>
              <a:rPr lang="en-US" dirty="0"/>
              <a:t>New Data on Physician Shortages – from AAMC</a:t>
            </a:r>
          </a:p>
        </p:txBody>
      </p:sp>
      <p:pic>
        <p:nvPicPr>
          <p:cNvPr id="6" name="Content Placeholder 5" descr="A screen shot of a graph&#10;&#10;Description automatically generated">
            <a:extLst>
              <a:ext uri="{FF2B5EF4-FFF2-40B4-BE49-F238E27FC236}">
                <a16:creationId xmlns:a16="http://schemas.microsoft.com/office/drawing/2014/main" id="{BDF452C4-83D2-5872-A11E-59A4975FCB0B}"/>
              </a:ext>
            </a:extLst>
          </p:cNvPr>
          <p:cNvPicPr>
            <a:picLocks noGrp="1" noChangeAspect="1"/>
          </p:cNvPicPr>
          <p:nvPr>
            <p:ph idx="1"/>
          </p:nvPr>
        </p:nvPicPr>
        <p:blipFill rotWithShape="1">
          <a:blip r:embed="rId2"/>
          <a:srcRect l="31020" t="19968" r="35176" b="26936"/>
          <a:stretch/>
        </p:blipFill>
        <p:spPr>
          <a:xfrm>
            <a:off x="838201" y="1452627"/>
            <a:ext cx="5900864" cy="5213349"/>
          </a:xfrm>
        </p:spPr>
      </p:pic>
      <p:sp>
        <p:nvSpPr>
          <p:cNvPr id="4" name="Slide Number Placeholder 3">
            <a:extLst>
              <a:ext uri="{FF2B5EF4-FFF2-40B4-BE49-F238E27FC236}">
                <a16:creationId xmlns:a16="http://schemas.microsoft.com/office/drawing/2014/main" id="{4ED61663-D5F4-BEE1-0D73-B82D140EF30E}"/>
              </a:ext>
            </a:extLst>
          </p:cNvPr>
          <p:cNvSpPr>
            <a:spLocks noGrp="1"/>
          </p:cNvSpPr>
          <p:nvPr>
            <p:ph type="sldNum" sz="quarter" idx="10"/>
          </p:nvPr>
        </p:nvSpPr>
        <p:spPr/>
        <p:txBody>
          <a:bodyPr/>
          <a:lstStyle/>
          <a:p>
            <a:fld id="{461711D5-349D-4847-A71F-DCB6A6FF38BF}" type="slidenum">
              <a:rPr lang="en-US" smtClean="0"/>
              <a:pPr/>
              <a:t>34</a:t>
            </a:fld>
            <a:endParaRPr lang="en-US"/>
          </a:p>
        </p:txBody>
      </p:sp>
      <p:pic>
        <p:nvPicPr>
          <p:cNvPr id="9" name="Picture 8" descr="A screenshot of a computer&#10;&#10;Description automatically generated">
            <a:extLst>
              <a:ext uri="{FF2B5EF4-FFF2-40B4-BE49-F238E27FC236}">
                <a16:creationId xmlns:a16="http://schemas.microsoft.com/office/drawing/2014/main" id="{90A3688A-46DD-1D43-0396-E3BB7BCA5B19}"/>
              </a:ext>
            </a:extLst>
          </p:cNvPr>
          <p:cNvPicPr>
            <a:picLocks noChangeAspect="1"/>
          </p:cNvPicPr>
          <p:nvPr/>
        </p:nvPicPr>
        <p:blipFill rotWithShape="1">
          <a:blip r:embed="rId3"/>
          <a:srcRect l="31869" t="20386" r="23008" b="5485"/>
          <a:stretch/>
        </p:blipFill>
        <p:spPr>
          <a:xfrm>
            <a:off x="6204030" y="1371953"/>
            <a:ext cx="5728891" cy="5294023"/>
          </a:xfrm>
          <a:prstGeom prst="rect">
            <a:avLst/>
          </a:prstGeom>
        </p:spPr>
      </p:pic>
      <p:pic>
        <p:nvPicPr>
          <p:cNvPr id="7" name="Picture 6">
            <a:extLst>
              <a:ext uri="{FF2B5EF4-FFF2-40B4-BE49-F238E27FC236}">
                <a16:creationId xmlns:a16="http://schemas.microsoft.com/office/drawing/2014/main" id="{B7E188DF-6FE2-095A-E675-611584675A31}"/>
              </a:ext>
            </a:extLst>
          </p:cNvPr>
          <p:cNvPicPr>
            <a:picLocks noChangeAspect="1"/>
          </p:cNvPicPr>
          <p:nvPr/>
        </p:nvPicPr>
        <p:blipFill>
          <a:blip r:embed="rId4"/>
          <a:stretch>
            <a:fillRect/>
          </a:stretch>
        </p:blipFill>
        <p:spPr>
          <a:xfrm>
            <a:off x="10199948" y="192024"/>
            <a:ext cx="1428750" cy="1428750"/>
          </a:xfrm>
          <a:prstGeom prst="rect">
            <a:avLst/>
          </a:prstGeom>
        </p:spPr>
      </p:pic>
    </p:spTree>
    <p:extLst>
      <p:ext uri="{BB962C8B-B14F-4D97-AF65-F5344CB8AC3E}">
        <p14:creationId xmlns:p14="http://schemas.microsoft.com/office/powerpoint/2010/main" val="352505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4C7E-86E0-1ADB-D705-5A8628D36F74}"/>
              </a:ext>
            </a:extLst>
          </p:cNvPr>
          <p:cNvSpPr>
            <a:spLocks noGrp="1"/>
          </p:cNvSpPr>
          <p:nvPr>
            <p:ph type="title"/>
          </p:nvPr>
        </p:nvSpPr>
        <p:spPr/>
        <p:txBody>
          <a:bodyPr/>
          <a:lstStyle/>
          <a:p>
            <a:r>
              <a:rPr lang="en-US" dirty="0"/>
              <a:t>Key findings from the AAMC Report (March 21, 2024)</a:t>
            </a:r>
          </a:p>
        </p:txBody>
      </p:sp>
      <p:graphicFrame>
        <p:nvGraphicFramePr>
          <p:cNvPr id="5" name="Content Placeholder 4">
            <a:extLst>
              <a:ext uri="{FF2B5EF4-FFF2-40B4-BE49-F238E27FC236}">
                <a16:creationId xmlns:a16="http://schemas.microsoft.com/office/drawing/2014/main" id="{83A6058B-16FD-EC65-333F-4A0BA9CD4D6C}"/>
              </a:ext>
            </a:extLst>
          </p:cNvPr>
          <p:cNvGraphicFramePr>
            <a:graphicFrameLocks noGrp="1"/>
          </p:cNvGraphicFramePr>
          <p:nvPr>
            <p:ph idx="1"/>
            <p:extLst>
              <p:ext uri="{D42A27DB-BD31-4B8C-83A1-F6EECF244321}">
                <p14:modId xmlns:p14="http://schemas.microsoft.com/office/powerpoint/2010/main" val="1512152240"/>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0993502-F58E-D19A-A161-8839FB22A604}"/>
              </a:ext>
            </a:extLst>
          </p:cNvPr>
          <p:cNvSpPr>
            <a:spLocks noGrp="1"/>
          </p:cNvSpPr>
          <p:nvPr>
            <p:ph type="sldNum" sz="quarter" idx="10"/>
          </p:nvPr>
        </p:nvSpPr>
        <p:spPr/>
        <p:txBody>
          <a:bodyPr/>
          <a:lstStyle/>
          <a:p>
            <a:fld id="{461711D5-349D-4847-A71F-DCB6A6FF38BF}" type="slidenum">
              <a:rPr lang="en-US" smtClean="0"/>
              <a:pPr/>
              <a:t>35</a:t>
            </a:fld>
            <a:endParaRPr lang="en-US"/>
          </a:p>
        </p:txBody>
      </p:sp>
    </p:spTree>
    <p:extLst>
      <p:ext uri="{BB962C8B-B14F-4D97-AF65-F5344CB8AC3E}">
        <p14:creationId xmlns:p14="http://schemas.microsoft.com/office/powerpoint/2010/main" val="258253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5F4E1CEA-D236-2D43-9346-A5D490BD189F}"/>
                                            </p:graphicEl>
                                          </p:spTgt>
                                        </p:tgtEl>
                                        <p:attrNameLst>
                                          <p:attrName>style.visibility</p:attrName>
                                        </p:attrNameLst>
                                      </p:cBhvr>
                                      <p:to>
                                        <p:strVal val="visible"/>
                                      </p:to>
                                    </p:set>
                                    <p:anim calcmode="lin" valueType="num">
                                      <p:cBhvr additive="base">
                                        <p:cTn id="7" dur="500" fill="hold"/>
                                        <p:tgtEl>
                                          <p:spTgt spid="5">
                                            <p:graphicEl>
                                              <a:dgm id="{5F4E1CEA-D236-2D43-9346-A5D490BD189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5F4E1CEA-D236-2D43-9346-A5D490BD189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74ABCFFF-EB0D-244B-B4BA-32FD99CFF25A}"/>
                                            </p:graphicEl>
                                          </p:spTgt>
                                        </p:tgtEl>
                                        <p:attrNameLst>
                                          <p:attrName>style.visibility</p:attrName>
                                        </p:attrNameLst>
                                      </p:cBhvr>
                                      <p:to>
                                        <p:strVal val="visible"/>
                                      </p:to>
                                    </p:set>
                                    <p:anim calcmode="lin" valueType="num">
                                      <p:cBhvr additive="base">
                                        <p:cTn id="13" dur="500" fill="hold"/>
                                        <p:tgtEl>
                                          <p:spTgt spid="5">
                                            <p:graphicEl>
                                              <a:dgm id="{74ABCFFF-EB0D-244B-B4BA-32FD99CFF25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74ABCFFF-EB0D-244B-B4BA-32FD99CFF25A}"/>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936EC63-25D5-174C-A520-D0613651D789}"/>
                                            </p:graphicEl>
                                          </p:spTgt>
                                        </p:tgtEl>
                                        <p:attrNameLst>
                                          <p:attrName>style.visibility</p:attrName>
                                        </p:attrNameLst>
                                      </p:cBhvr>
                                      <p:to>
                                        <p:strVal val="visible"/>
                                      </p:to>
                                    </p:set>
                                    <p:anim calcmode="lin" valueType="num">
                                      <p:cBhvr additive="base">
                                        <p:cTn id="19" dur="500" fill="hold"/>
                                        <p:tgtEl>
                                          <p:spTgt spid="5">
                                            <p:graphicEl>
                                              <a:dgm id="{F936EC63-25D5-174C-A520-D0613651D78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936EC63-25D5-174C-A520-D0613651D78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7E87ED5C-91EE-EE4F-833F-857D4FEF84B7}"/>
                                            </p:graphicEl>
                                          </p:spTgt>
                                        </p:tgtEl>
                                        <p:attrNameLst>
                                          <p:attrName>style.visibility</p:attrName>
                                        </p:attrNameLst>
                                      </p:cBhvr>
                                      <p:to>
                                        <p:strVal val="visible"/>
                                      </p:to>
                                    </p:set>
                                    <p:anim calcmode="lin" valueType="num">
                                      <p:cBhvr additive="base">
                                        <p:cTn id="25" dur="500" fill="hold"/>
                                        <p:tgtEl>
                                          <p:spTgt spid="5">
                                            <p:graphicEl>
                                              <a:dgm id="{7E87ED5C-91EE-EE4F-833F-857D4FEF84B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7E87ED5C-91EE-EE4F-833F-857D4FEF84B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CEEE195D-B442-C345-9BB7-1D1E327C20D2}"/>
                                            </p:graphicEl>
                                          </p:spTgt>
                                        </p:tgtEl>
                                        <p:attrNameLst>
                                          <p:attrName>style.visibility</p:attrName>
                                        </p:attrNameLst>
                                      </p:cBhvr>
                                      <p:to>
                                        <p:strVal val="visible"/>
                                      </p:to>
                                    </p:set>
                                    <p:anim calcmode="lin" valueType="num">
                                      <p:cBhvr additive="base">
                                        <p:cTn id="31" dur="500" fill="hold"/>
                                        <p:tgtEl>
                                          <p:spTgt spid="5">
                                            <p:graphicEl>
                                              <a:dgm id="{CEEE195D-B442-C345-9BB7-1D1E327C20D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CEEE195D-B442-C345-9BB7-1D1E327C20D2}"/>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3DD515FE-AA9F-2044-B290-38A53F41A9C2}"/>
                                            </p:graphicEl>
                                          </p:spTgt>
                                        </p:tgtEl>
                                        <p:attrNameLst>
                                          <p:attrName>style.visibility</p:attrName>
                                        </p:attrNameLst>
                                      </p:cBhvr>
                                      <p:to>
                                        <p:strVal val="visible"/>
                                      </p:to>
                                    </p:set>
                                    <p:anim calcmode="lin" valueType="num">
                                      <p:cBhvr additive="base">
                                        <p:cTn id="37" dur="500" fill="hold"/>
                                        <p:tgtEl>
                                          <p:spTgt spid="5">
                                            <p:graphicEl>
                                              <a:dgm id="{3DD515FE-AA9F-2044-B290-38A53F41A9C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3DD515FE-AA9F-2044-B290-38A53F41A9C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0E1CBE0-0F31-F472-3065-93AF34368B00}"/>
              </a:ext>
            </a:extLst>
          </p:cNvPr>
          <p:cNvSpPr>
            <a:spLocks noGrp="1"/>
          </p:cNvSpPr>
          <p:nvPr>
            <p:ph type="body" idx="1"/>
          </p:nvPr>
        </p:nvSpPr>
        <p:spPr/>
        <p:txBody>
          <a:bodyPr anchor="t">
            <a:normAutofit fontScale="92500"/>
          </a:bodyPr>
          <a:lstStyle/>
          <a:p>
            <a:r>
              <a:rPr lang="en-US" dirty="0"/>
              <a:t>House of Representatives (H.R. 2389) </a:t>
            </a:r>
          </a:p>
        </p:txBody>
      </p:sp>
      <p:sp>
        <p:nvSpPr>
          <p:cNvPr id="8" name="Content Placeholder 7">
            <a:extLst>
              <a:ext uri="{FF2B5EF4-FFF2-40B4-BE49-F238E27FC236}">
                <a16:creationId xmlns:a16="http://schemas.microsoft.com/office/drawing/2014/main" id="{87890366-2FE4-9D39-80B5-2314C8DBDAE9}"/>
              </a:ext>
            </a:extLst>
          </p:cNvPr>
          <p:cNvSpPr>
            <a:spLocks noGrp="1"/>
          </p:cNvSpPr>
          <p:nvPr>
            <p:ph sz="half" idx="2"/>
          </p:nvPr>
        </p:nvSpPr>
        <p:spPr/>
        <p:txBody>
          <a:bodyPr/>
          <a:lstStyle/>
          <a:p>
            <a:r>
              <a:rPr lang="en-US" dirty="0"/>
              <a:t>Introduced by Rep. Sewell (D-AL-7)</a:t>
            </a:r>
          </a:p>
          <a:p>
            <a:r>
              <a:rPr lang="en-US" dirty="0"/>
              <a:t>175 cosponsors:</a:t>
            </a:r>
          </a:p>
          <a:p>
            <a:pPr lvl="1"/>
            <a:r>
              <a:rPr lang="en-US" dirty="0"/>
              <a:t>155 Democrats</a:t>
            </a:r>
          </a:p>
          <a:p>
            <a:pPr lvl="1"/>
            <a:r>
              <a:rPr lang="en-US" dirty="0"/>
              <a:t>20 Republicans</a:t>
            </a:r>
          </a:p>
          <a:p>
            <a:r>
              <a:rPr lang="en-US" dirty="0"/>
              <a:t>Across 40 states and territories</a:t>
            </a:r>
          </a:p>
        </p:txBody>
      </p:sp>
      <p:sp>
        <p:nvSpPr>
          <p:cNvPr id="9" name="Text Placeholder 8">
            <a:extLst>
              <a:ext uri="{FF2B5EF4-FFF2-40B4-BE49-F238E27FC236}">
                <a16:creationId xmlns:a16="http://schemas.microsoft.com/office/drawing/2014/main" id="{3B845701-1A96-7BC9-183C-E312E28BE8B7}"/>
              </a:ext>
            </a:extLst>
          </p:cNvPr>
          <p:cNvSpPr>
            <a:spLocks noGrp="1"/>
          </p:cNvSpPr>
          <p:nvPr>
            <p:ph type="body" sz="quarter" idx="3"/>
          </p:nvPr>
        </p:nvSpPr>
        <p:spPr/>
        <p:txBody>
          <a:bodyPr anchor="t"/>
          <a:lstStyle/>
          <a:p>
            <a:r>
              <a:rPr lang="en-US" dirty="0"/>
              <a:t>Senate (S. 1302)</a:t>
            </a:r>
          </a:p>
        </p:txBody>
      </p:sp>
      <p:sp>
        <p:nvSpPr>
          <p:cNvPr id="10" name="Content Placeholder 9">
            <a:extLst>
              <a:ext uri="{FF2B5EF4-FFF2-40B4-BE49-F238E27FC236}">
                <a16:creationId xmlns:a16="http://schemas.microsoft.com/office/drawing/2014/main" id="{ED3A0D49-9B7C-A67D-4291-D1A8B9D05C82}"/>
              </a:ext>
            </a:extLst>
          </p:cNvPr>
          <p:cNvSpPr>
            <a:spLocks noGrp="1"/>
          </p:cNvSpPr>
          <p:nvPr>
            <p:ph sz="quarter" idx="4"/>
          </p:nvPr>
        </p:nvSpPr>
        <p:spPr/>
        <p:txBody>
          <a:bodyPr/>
          <a:lstStyle/>
          <a:p>
            <a:r>
              <a:rPr lang="en-US" dirty="0"/>
              <a:t>Introduced by Sen. Menendez (D-NJ)</a:t>
            </a:r>
          </a:p>
          <a:p>
            <a:r>
              <a:rPr lang="en-US" dirty="0"/>
              <a:t>7 cosponsors:</a:t>
            </a:r>
          </a:p>
          <a:p>
            <a:pPr lvl="1"/>
            <a:r>
              <a:rPr lang="en-US" dirty="0"/>
              <a:t>5 Democrats</a:t>
            </a:r>
          </a:p>
          <a:p>
            <a:pPr lvl="1"/>
            <a:r>
              <a:rPr lang="en-US" dirty="0"/>
              <a:t>2 Republicans</a:t>
            </a:r>
          </a:p>
          <a:p>
            <a:r>
              <a:rPr lang="en-US" dirty="0"/>
              <a:t>Across 7 states</a:t>
            </a:r>
          </a:p>
        </p:txBody>
      </p:sp>
      <p:sp>
        <p:nvSpPr>
          <p:cNvPr id="2" name="Title 1">
            <a:extLst>
              <a:ext uri="{FF2B5EF4-FFF2-40B4-BE49-F238E27FC236}">
                <a16:creationId xmlns:a16="http://schemas.microsoft.com/office/drawing/2014/main" id="{5472783A-8D59-A269-6259-4ED287D20606}"/>
              </a:ext>
            </a:extLst>
          </p:cNvPr>
          <p:cNvSpPr>
            <a:spLocks noGrp="1"/>
          </p:cNvSpPr>
          <p:nvPr>
            <p:ph type="title"/>
          </p:nvPr>
        </p:nvSpPr>
        <p:spPr/>
        <p:txBody>
          <a:bodyPr>
            <a:normAutofit/>
          </a:bodyPr>
          <a:lstStyle/>
          <a:p>
            <a:r>
              <a:rPr lang="en-US" sz="3200" b="1" dirty="0"/>
              <a:t>The Resident Physician Shortage Reduction Act of 2023</a:t>
            </a:r>
            <a:endParaRPr lang="en-US" dirty="0"/>
          </a:p>
        </p:txBody>
      </p:sp>
      <p:sp>
        <p:nvSpPr>
          <p:cNvPr id="4" name="Slide Number Placeholder 3">
            <a:extLst>
              <a:ext uri="{FF2B5EF4-FFF2-40B4-BE49-F238E27FC236}">
                <a16:creationId xmlns:a16="http://schemas.microsoft.com/office/drawing/2014/main" id="{48902702-8E74-7848-C605-C938B5A1AB85}"/>
              </a:ext>
            </a:extLst>
          </p:cNvPr>
          <p:cNvSpPr>
            <a:spLocks noGrp="1"/>
          </p:cNvSpPr>
          <p:nvPr>
            <p:ph type="sldNum" sz="quarter" idx="10"/>
          </p:nvPr>
        </p:nvSpPr>
        <p:spPr/>
        <p:txBody>
          <a:bodyPr/>
          <a:lstStyle/>
          <a:p>
            <a:fld id="{461711D5-349D-4847-A71F-DCB6A6FF38BF}" type="slidenum">
              <a:rPr lang="en-US" smtClean="0"/>
              <a:pPr/>
              <a:t>36</a:t>
            </a:fld>
            <a:endParaRPr lang="en-US"/>
          </a:p>
        </p:txBody>
      </p:sp>
      <p:sp>
        <p:nvSpPr>
          <p:cNvPr id="12" name="TextBox 11">
            <a:extLst>
              <a:ext uri="{FF2B5EF4-FFF2-40B4-BE49-F238E27FC236}">
                <a16:creationId xmlns:a16="http://schemas.microsoft.com/office/drawing/2014/main" id="{4289EA13-AB15-A702-A49B-A2A69F5E2D62}"/>
              </a:ext>
            </a:extLst>
          </p:cNvPr>
          <p:cNvSpPr txBox="1"/>
          <p:nvPr/>
        </p:nvSpPr>
        <p:spPr>
          <a:xfrm>
            <a:off x="838200" y="5347504"/>
            <a:ext cx="10053577" cy="461665"/>
          </a:xfrm>
          <a:custGeom>
            <a:avLst/>
            <a:gdLst>
              <a:gd name="connsiteX0" fmla="*/ 0 w 10053577"/>
              <a:gd name="connsiteY0" fmla="*/ 0 h 461665"/>
              <a:gd name="connsiteX1" fmla="*/ 490851 w 10053577"/>
              <a:gd name="connsiteY1" fmla="*/ 0 h 461665"/>
              <a:gd name="connsiteX2" fmla="*/ 1182774 w 10053577"/>
              <a:gd name="connsiteY2" fmla="*/ 0 h 461665"/>
              <a:gd name="connsiteX3" fmla="*/ 1975232 w 10053577"/>
              <a:gd name="connsiteY3" fmla="*/ 0 h 461665"/>
              <a:gd name="connsiteX4" fmla="*/ 2466083 w 10053577"/>
              <a:gd name="connsiteY4" fmla="*/ 0 h 461665"/>
              <a:gd name="connsiteX5" fmla="*/ 2956934 w 10053577"/>
              <a:gd name="connsiteY5" fmla="*/ 0 h 461665"/>
              <a:gd name="connsiteX6" fmla="*/ 3548321 w 10053577"/>
              <a:gd name="connsiteY6" fmla="*/ 0 h 461665"/>
              <a:gd name="connsiteX7" fmla="*/ 3838101 w 10053577"/>
              <a:gd name="connsiteY7" fmla="*/ 0 h 461665"/>
              <a:gd name="connsiteX8" fmla="*/ 4127880 w 10053577"/>
              <a:gd name="connsiteY8" fmla="*/ 0 h 461665"/>
              <a:gd name="connsiteX9" fmla="*/ 4618732 w 10053577"/>
              <a:gd name="connsiteY9" fmla="*/ 0 h 461665"/>
              <a:gd name="connsiteX10" fmla="*/ 5210118 w 10053577"/>
              <a:gd name="connsiteY10" fmla="*/ 0 h 461665"/>
              <a:gd name="connsiteX11" fmla="*/ 6002577 w 10053577"/>
              <a:gd name="connsiteY11" fmla="*/ 0 h 461665"/>
              <a:gd name="connsiteX12" fmla="*/ 6694500 w 10053577"/>
              <a:gd name="connsiteY12" fmla="*/ 0 h 461665"/>
              <a:gd name="connsiteX13" fmla="*/ 7084815 w 10053577"/>
              <a:gd name="connsiteY13" fmla="*/ 0 h 461665"/>
              <a:gd name="connsiteX14" fmla="*/ 7575666 w 10053577"/>
              <a:gd name="connsiteY14" fmla="*/ 0 h 461665"/>
              <a:gd name="connsiteX15" fmla="*/ 7965981 w 10053577"/>
              <a:gd name="connsiteY15" fmla="*/ 0 h 461665"/>
              <a:gd name="connsiteX16" fmla="*/ 8657904 w 10053577"/>
              <a:gd name="connsiteY16" fmla="*/ 0 h 461665"/>
              <a:gd name="connsiteX17" fmla="*/ 9148755 w 10053577"/>
              <a:gd name="connsiteY17" fmla="*/ 0 h 461665"/>
              <a:gd name="connsiteX18" fmla="*/ 10053577 w 10053577"/>
              <a:gd name="connsiteY18" fmla="*/ 0 h 461665"/>
              <a:gd name="connsiteX19" fmla="*/ 10053577 w 10053577"/>
              <a:gd name="connsiteY19" fmla="*/ 461665 h 461665"/>
              <a:gd name="connsiteX20" fmla="*/ 9361654 w 10053577"/>
              <a:gd name="connsiteY20" fmla="*/ 461665 h 461665"/>
              <a:gd name="connsiteX21" fmla="*/ 8770267 w 10053577"/>
              <a:gd name="connsiteY21" fmla="*/ 461665 h 461665"/>
              <a:gd name="connsiteX22" fmla="*/ 8279416 w 10053577"/>
              <a:gd name="connsiteY22" fmla="*/ 461665 h 461665"/>
              <a:gd name="connsiteX23" fmla="*/ 7989637 w 10053577"/>
              <a:gd name="connsiteY23" fmla="*/ 461665 h 461665"/>
              <a:gd name="connsiteX24" fmla="*/ 7398250 w 10053577"/>
              <a:gd name="connsiteY24" fmla="*/ 461665 h 461665"/>
              <a:gd name="connsiteX25" fmla="*/ 6706327 w 10053577"/>
              <a:gd name="connsiteY25" fmla="*/ 461665 h 461665"/>
              <a:gd name="connsiteX26" fmla="*/ 6014405 w 10053577"/>
              <a:gd name="connsiteY26" fmla="*/ 461665 h 461665"/>
              <a:gd name="connsiteX27" fmla="*/ 5523553 w 10053577"/>
              <a:gd name="connsiteY27" fmla="*/ 461665 h 461665"/>
              <a:gd name="connsiteX28" fmla="*/ 5032702 w 10053577"/>
              <a:gd name="connsiteY28" fmla="*/ 461665 h 461665"/>
              <a:gd name="connsiteX29" fmla="*/ 4240244 w 10053577"/>
              <a:gd name="connsiteY29" fmla="*/ 461665 h 461665"/>
              <a:gd name="connsiteX30" fmla="*/ 3749393 w 10053577"/>
              <a:gd name="connsiteY30" fmla="*/ 461665 h 461665"/>
              <a:gd name="connsiteX31" fmla="*/ 3459613 w 10053577"/>
              <a:gd name="connsiteY31" fmla="*/ 461665 h 461665"/>
              <a:gd name="connsiteX32" fmla="*/ 3069298 w 10053577"/>
              <a:gd name="connsiteY32" fmla="*/ 461665 h 461665"/>
              <a:gd name="connsiteX33" fmla="*/ 2578447 w 10053577"/>
              <a:gd name="connsiteY33" fmla="*/ 461665 h 461665"/>
              <a:gd name="connsiteX34" fmla="*/ 1886524 w 10053577"/>
              <a:gd name="connsiteY34" fmla="*/ 461665 h 461665"/>
              <a:gd name="connsiteX35" fmla="*/ 1194602 w 10053577"/>
              <a:gd name="connsiteY35" fmla="*/ 461665 h 461665"/>
              <a:gd name="connsiteX36" fmla="*/ 804286 w 10053577"/>
              <a:gd name="connsiteY36" fmla="*/ 461665 h 461665"/>
              <a:gd name="connsiteX37" fmla="*/ 0 w 10053577"/>
              <a:gd name="connsiteY37" fmla="*/ 461665 h 461665"/>
              <a:gd name="connsiteX38" fmla="*/ 0 w 10053577"/>
              <a:gd name="connsiteY3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53577" h="461665" extrusionOk="0">
                <a:moveTo>
                  <a:pt x="0" y="0"/>
                </a:moveTo>
                <a:cubicBezTo>
                  <a:pt x="100582" y="-29612"/>
                  <a:pt x="282574" y="56729"/>
                  <a:pt x="490851" y="0"/>
                </a:cubicBezTo>
                <a:cubicBezTo>
                  <a:pt x="699128" y="-56729"/>
                  <a:pt x="948048" y="72397"/>
                  <a:pt x="1182774" y="0"/>
                </a:cubicBezTo>
                <a:cubicBezTo>
                  <a:pt x="1417500" y="-72397"/>
                  <a:pt x="1684625" y="6846"/>
                  <a:pt x="1975232" y="0"/>
                </a:cubicBezTo>
                <a:cubicBezTo>
                  <a:pt x="2265839" y="-6846"/>
                  <a:pt x="2240497" y="26987"/>
                  <a:pt x="2466083" y="0"/>
                </a:cubicBezTo>
                <a:cubicBezTo>
                  <a:pt x="2691669" y="-26987"/>
                  <a:pt x="2833566" y="55439"/>
                  <a:pt x="2956934" y="0"/>
                </a:cubicBezTo>
                <a:cubicBezTo>
                  <a:pt x="3080302" y="-55439"/>
                  <a:pt x="3319328" y="9402"/>
                  <a:pt x="3548321" y="0"/>
                </a:cubicBezTo>
                <a:cubicBezTo>
                  <a:pt x="3777314" y="-9402"/>
                  <a:pt x="3708911" y="8785"/>
                  <a:pt x="3838101" y="0"/>
                </a:cubicBezTo>
                <a:cubicBezTo>
                  <a:pt x="3967291" y="-8785"/>
                  <a:pt x="4051533" y="32568"/>
                  <a:pt x="4127880" y="0"/>
                </a:cubicBezTo>
                <a:cubicBezTo>
                  <a:pt x="4204227" y="-32568"/>
                  <a:pt x="4499660" y="29159"/>
                  <a:pt x="4618732" y="0"/>
                </a:cubicBezTo>
                <a:cubicBezTo>
                  <a:pt x="4737804" y="-29159"/>
                  <a:pt x="4974183" y="22584"/>
                  <a:pt x="5210118" y="0"/>
                </a:cubicBezTo>
                <a:cubicBezTo>
                  <a:pt x="5446053" y="-22584"/>
                  <a:pt x="5747965" y="41286"/>
                  <a:pt x="6002577" y="0"/>
                </a:cubicBezTo>
                <a:cubicBezTo>
                  <a:pt x="6257189" y="-41286"/>
                  <a:pt x="6501541" y="81001"/>
                  <a:pt x="6694500" y="0"/>
                </a:cubicBezTo>
                <a:cubicBezTo>
                  <a:pt x="6887459" y="-81001"/>
                  <a:pt x="6991520" y="21457"/>
                  <a:pt x="7084815" y="0"/>
                </a:cubicBezTo>
                <a:cubicBezTo>
                  <a:pt x="7178110" y="-21457"/>
                  <a:pt x="7456620" y="42866"/>
                  <a:pt x="7575666" y="0"/>
                </a:cubicBezTo>
                <a:cubicBezTo>
                  <a:pt x="7694712" y="-42866"/>
                  <a:pt x="7821434" y="3625"/>
                  <a:pt x="7965981" y="0"/>
                </a:cubicBezTo>
                <a:cubicBezTo>
                  <a:pt x="8110528" y="-3625"/>
                  <a:pt x="8432998" y="36510"/>
                  <a:pt x="8657904" y="0"/>
                </a:cubicBezTo>
                <a:cubicBezTo>
                  <a:pt x="8882810" y="-36510"/>
                  <a:pt x="9012857" y="31218"/>
                  <a:pt x="9148755" y="0"/>
                </a:cubicBezTo>
                <a:cubicBezTo>
                  <a:pt x="9284653" y="-31218"/>
                  <a:pt x="9737278" y="44194"/>
                  <a:pt x="10053577" y="0"/>
                </a:cubicBezTo>
                <a:cubicBezTo>
                  <a:pt x="10107792" y="153203"/>
                  <a:pt x="10049425" y="261983"/>
                  <a:pt x="10053577" y="461665"/>
                </a:cubicBezTo>
                <a:cubicBezTo>
                  <a:pt x="9766239" y="540554"/>
                  <a:pt x="9582973" y="411340"/>
                  <a:pt x="9361654" y="461665"/>
                </a:cubicBezTo>
                <a:cubicBezTo>
                  <a:pt x="9140335" y="511990"/>
                  <a:pt x="9032612" y="448362"/>
                  <a:pt x="8770267" y="461665"/>
                </a:cubicBezTo>
                <a:cubicBezTo>
                  <a:pt x="8507922" y="474968"/>
                  <a:pt x="8414679" y="420248"/>
                  <a:pt x="8279416" y="461665"/>
                </a:cubicBezTo>
                <a:cubicBezTo>
                  <a:pt x="8144153" y="503082"/>
                  <a:pt x="8074141" y="450633"/>
                  <a:pt x="7989637" y="461665"/>
                </a:cubicBezTo>
                <a:cubicBezTo>
                  <a:pt x="7905133" y="472697"/>
                  <a:pt x="7579920" y="457332"/>
                  <a:pt x="7398250" y="461665"/>
                </a:cubicBezTo>
                <a:cubicBezTo>
                  <a:pt x="7216580" y="465998"/>
                  <a:pt x="6893450" y="446924"/>
                  <a:pt x="6706327" y="461665"/>
                </a:cubicBezTo>
                <a:cubicBezTo>
                  <a:pt x="6519204" y="476406"/>
                  <a:pt x="6272541" y="401371"/>
                  <a:pt x="6014405" y="461665"/>
                </a:cubicBezTo>
                <a:cubicBezTo>
                  <a:pt x="5756269" y="521959"/>
                  <a:pt x="5638079" y="451391"/>
                  <a:pt x="5523553" y="461665"/>
                </a:cubicBezTo>
                <a:cubicBezTo>
                  <a:pt x="5409027" y="471939"/>
                  <a:pt x="5170704" y="434508"/>
                  <a:pt x="5032702" y="461665"/>
                </a:cubicBezTo>
                <a:cubicBezTo>
                  <a:pt x="4894700" y="488822"/>
                  <a:pt x="4597111" y="394771"/>
                  <a:pt x="4240244" y="461665"/>
                </a:cubicBezTo>
                <a:cubicBezTo>
                  <a:pt x="3883377" y="528559"/>
                  <a:pt x="3870486" y="439781"/>
                  <a:pt x="3749393" y="461665"/>
                </a:cubicBezTo>
                <a:cubicBezTo>
                  <a:pt x="3628300" y="483549"/>
                  <a:pt x="3544124" y="440870"/>
                  <a:pt x="3459613" y="461665"/>
                </a:cubicBezTo>
                <a:cubicBezTo>
                  <a:pt x="3375102" y="482460"/>
                  <a:pt x="3168193" y="429406"/>
                  <a:pt x="3069298" y="461665"/>
                </a:cubicBezTo>
                <a:cubicBezTo>
                  <a:pt x="2970404" y="493924"/>
                  <a:pt x="2779808" y="457617"/>
                  <a:pt x="2578447" y="461665"/>
                </a:cubicBezTo>
                <a:cubicBezTo>
                  <a:pt x="2377086" y="465713"/>
                  <a:pt x="2058465" y="432552"/>
                  <a:pt x="1886524" y="461665"/>
                </a:cubicBezTo>
                <a:cubicBezTo>
                  <a:pt x="1714583" y="490778"/>
                  <a:pt x="1479109" y="390539"/>
                  <a:pt x="1194602" y="461665"/>
                </a:cubicBezTo>
                <a:cubicBezTo>
                  <a:pt x="910095" y="532791"/>
                  <a:pt x="956534" y="418838"/>
                  <a:pt x="804286" y="461665"/>
                </a:cubicBezTo>
                <a:cubicBezTo>
                  <a:pt x="652038" y="504492"/>
                  <a:pt x="262128" y="404983"/>
                  <a:pt x="0" y="461665"/>
                </a:cubicBezTo>
                <a:cubicBezTo>
                  <a:pt x="-27729" y="296882"/>
                  <a:pt x="42549" y="162080"/>
                  <a:pt x="0" y="0"/>
                </a:cubicBezTo>
                <a:close/>
              </a:path>
            </a:pathLst>
          </a:custGeom>
          <a:noFill/>
          <a:ln w="28575">
            <a:solidFill>
              <a:schemeClr val="tx1"/>
            </a:solidFill>
            <a:extLst>
              <a:ext uri="{C807C97D-BFC1-408E-A445-0C87EB9F89A2}">
                <ask:lineSketchStyleProps xmlns:ask="http://schemas.microsoft.com/office/drawing/2018/sketchyshapes" sd="72949390">
                  <a:prstGeom prst="rect">
                    <a:avLst/>
                  </a:prstGeom>
                  <ask:type>
                    <ask:lineSketchScribble/>
                  </ask:type>
                </ask:lineSketchStyleProps>
              </a:ext>
            </a:extLst>
          </a:ln>
        </p:spPr>
        <p:txBody>
          <a:bodyPr wrap="square" rtlCol="0">
            <a:spAutoFit/>
          </a:bodyPr>
          <a:lstStyle/>
          <a:p>
            <a:pPr algn="ctr"/>
            <a:r>
              <a:rPr lang="en-US" sz="2400" dirty="0">
                <a:latin typeface="Calibri" panose="020F0502020204030204" pitchFamily="34" charset="0"/>
                <a:cs typeface="Calibri" panose="020F0502020204030204" pitchFamily="34" charset="0"/>
              </a:rPr>
              <a:t>Bipartisan – but note that there is no CBO cost estimate available for this bill</a:t>
            </a:r>
          </a:p>
        </p:txBody>
      </p:sp>
    </p:spTree>
    <p:extLst>
      <p:ext uri="{BB962C8B-B14F-4D97-AF65-F5344CB8AC3E}">
        <p14:creationId xmlns:p14="http://schemas.microsoft.com/office/powerpoint/2010/main" val="196274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additive="base">
                                        <p:cTn id="2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additive="base">
                                        <p:cTn id="3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additive="base">
                                        <p:cTn id="3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additive="base">
                                        <p:cTn id="4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 calcmode="lin" valueType="num">
                                      <p:cBhvr additive="base">
                                        <p:cTn id="5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 calcmode="lin" valueType="num">
                                      <p:cBhvr additive="base">
                                        <p:cTn id="5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 calcmode="lin" valueType="num">
                                      <p:cBhvr additive="base">
                                        <p:cTn id="5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
                                            <p:txEl>
                                              <p:pRg st="4" end="4"/>
                                            </p:txEl>
                                          </p:spTgt>
                                        </p:tgtEl>
                                        <p:attrNameLst>
                                          <p:attrName>style.visibility</p:attrName>
                                        </p:attrNameLst>
                                      </p:cBhvr>
                                      <p:to>
                                        <p:strVal val="visible"/>
                                      </p:to>
                                    </p:set>
                                    <p:anim calcmode="lin" valueType="num">
                                      <p:cBhvr additive="base">
                                        <p:cTn id="6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E17-E855-3653-7632-9E0BD36CAB70}"/>
              </a:ext>
            </a:extLst>
          </p:cNvPr>
          <p:cNvSpPr>
            <a:spLocks noGrp="1"/>
          </p:cNvSpPr>
          <p:nvPr>
            <p:ph type="title"/>
          </p:nvPr>
        </p:nvSpPr>
        <p:spPr/>
        <p:txBody>
          <a:bodyPr/>
          <a:lstStyle/>
          <a:p>
            <a:r>
              <a:rPr lang="en-US" dirty="0"/>
              <a:t>Physician Workforce – What to say if:</a:t>
            </a:r>
          </a:p>
        </p:txBody>
      </p:sp>
      <p:graphicFrame>
        <p:nvGraphicFramePr>
          <p:cNvPr id="5" name="Content Placeholder 4">
            <a:extLst>
              <a:ext uri="{FF2B5EF4-FFF2-40B4-BE49-F238E27FC236}">
                <a16:creationId xmlns:a16="http://schemas.microsoft.com/office/drawing/2014/main" id="{D7CFBE20-EB80-724A-4B25-5818FAE0F58A}"/>
              </a:ext>
            </a:extLst>
          </p:cNvPr>
          <p:cNvGraphicFramePr>
            <a:graphicFrameLocks noGrp="1"/>
          </p:cNvGraphicFramePr>
          <p:nvPr>
            <p:ph idx="1"/>
            <p:extLst>
              <p:ext uri="{D42A27DB-BD31-4B8C-83A1-F6EECF244321}">
                <p14:modId xmlns:p14="http://schemas.microsoft.com/office/powerpoint/2010/main" val="126636638"/>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B3B9B42-4448-7D67-AA9F-1CB00FFAF82E}"/>
              </a:ext>
            </a:extLst>
          </p:cNvPr>
          <p:cNvSpPr>
            <a:spLocks noGrp="1"/>
          </p:cNvSpPr>
          <p:nvPr>
            <p:ph type="sldNum" sz="quarter" idx="10"/>
          </p:nvPr>
        </p:nvSpPr>
        <p:spPr/>
        <p:txBody>
          <a:bodyPr/>
          <a:lstStyle/>
          <a:p>
            <a:fld id="{461711D5-349D-4847-A71F-DCB6A6FF38BF}" type="slidenum">
              <a:rPr lang="en-US" smtClean="0"/>
              <a:pPr/>
              <a:t>37</a:t>
            </a:fld>
            <a:endParaRPr lang="en-US" dirty="0"/>
          </a:p>
        </p:txBody>
      </p:sp>
    </p:spTree>
    <p:extLst>
      <p:ext uri="{BB962C8B-B14F-4D97-AF65-F5344CB8AC3E}">
        <p14:creationId xmlns:p14="http://schemas.microsoft.com/office/powerpoint/2010/main" val="1190189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E0F8FD-6254-76BC-6D92-4F6CCB2F2273}"/>
              </a:ext>
            </a:extLst>
          </p:cNvPr>
          <p:cNvSpPr>
            <a:spLocks noGrp="1"/>
          </p:cNvSpPr>
          <p:nvPr>
            <p:ph type="sldNum" sz="quarter" idx="4294967295"/>
          </p:nvPr>
        </p:nvSpPr>
        <p:spPr>
          <a:xfrm>
            <a:off x="9005888" y="6391275"/>
            <a:ext cx="3186112" cy="274638"/>
          </a:xfrm>
        </p:spPr>
        <p:txBody>
          <a:bodyPr anchor="b">
            <a:normAutofit/>
          </a:bodyPr>
          <a:lstStyle/>
          <a:p>
            <a:pPr>
              <a:spcAft>
                <a:spcPts val="600"/>
              </a:spcAft>
            </a:pPr>
            <a:fld id="{461711D5-349D-4847-A71F-DCB6A6FF38BF}" type="slidenum">
              <a:rPr lang="en-US" smtClean="0"/>
              <a:pPr>
                <a:spcAft>
                  <a:spcPts val="600"/>
                </a:spcAft>
              </a:pPr>
              <a:t>38</a:t>
            </a:fld>
            <a:endParaRPr lang="en-US"/>
          </a:p>
        </p:txBody>
      </p:sp>
      <p:pic>
        <p:nvPicPr>
          <p:cNvPr id="2050" name="Picture 2">
            <a:extLst>
              <a:ext uri="{FF2B5EF4-FFF2-40B4-BE49-F238E27FC236}">
                <a16:creationId xmlns:a16="http://schemas.microsoft.com/office/drawing/2014/main" id="{56744F21-6370-AEDB-DE27-149C907EB2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969"/>
          <a:stretch/>
        </p:blipFill>
        <p:spPr bwMode="auto">
          <a:xfrm>
            <a:off x="20" y="10"/>
            <a:ext cx="6095980" cy="6857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2" name="Picture 2" descr="Our All-Time Favorite Country Song Quotes">
            <a:extLst>
              <a:ext uri="{FF2B5EF4-FFF2-40B4-BE49-F238E27FC236}">
                <a16:creationId xmlns:a16="http://schemas.microsoft.com/office/drawing/2014/main" id="{21B54A04-FB17-1779-CA8A-7BAFB6123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888" y="0"/>
            <a:ext cx="457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9F544D1-F5C3-813D-05F3-1EB7A7A802D8}"/>
              </a:ext>
            </a:extLst>
          </p:cNvPr>
          <p:cNvGrpSpPr/>
          <p:nvPr/>
        </p:nvGrpSpPr>
        <p:grpSpPr>
          <a:xfrm>
            <a:off x="3169928" y="4119152"/>
            <a:ext cx="868063" cy="914400"/>
            <a:chOff x="3178637" y="4162697"/>
            <a:chExt cx="868063" cy="914400"/>
          </a:xfrm>
        </p:grpSpPr>
        <p:sp>
          <p:nvSpPr>
            <p:cNvPr id="2" name="Oval 1">
              <a:extLst>
                <a:ext uri="{FF2B5EF4-FFF2-40B4-BE49-F238E27FC236}">
                  <a16:creationId xmlns:a16="http://schemas.microsoft.com/office/drawing/2014/main" id="{9F5BC34A-DC62-949D-DBE2-3849101B7D55}"/>
                </a:ext>
              </a:extLst>
            </p:cNvPr>
            <p:cNvSpPr/>
            <p:nvPr/>
          </p:nvSpPr>
          <p:spPr>
            <a:xfrm>
              <a:off x="3178637" y="4162697"/>
              <a:ext cx="836014"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241815-CD72-54F2-588A-39F5F1082761}"/>
                </a:ext>
              </a:extLst>
            </p:cNvPr>
            <p:cNvSpPr txBox="1"/>
            <p:nvPr/>
          </p:nvSpPr>
          <p:spPr>
            <a:xfrm>
              <a:off x="3210686" y="4358287"/>
              <a:ext cx="836014" cy="523220"/>
            </a:xfrm>
            <a:prstGeom prst="rect">
              <a:avLst/>
            </a:prstGeom>
            <a:noFill/>
          </p:spPr>
          <p:txBody>
            <a:bodyPr wrap="square" rtlCol="0">
              <a:spAutoFit/>
            </a:bodyPr>
            <a:lstStyle/>
            <a:p>
              <a:pPr algn="l"/>
              <a:r>
                <a:rPr lang="en-US" sz="2800" dirty="0">
                  <a:solidFill>
                    <a:schemeClr val="bg1"/>
                  </a:solidFill>
                  <a:latin typeface="Calibri" panose="020F0502020204030204" pitchFamily="34" charset="0"/>
                  <a:cs typeface="Calibri" panose="020F0502020204030204" pitchFamily="34" charset="0"/>
                </a:rPr>
                <a:t>ACP</a:t>
              </a:r>
            </a:p>
          </p:txBody>
        </p:sp>
      </p:grpSp>
    </p:spTree>
    <p:custDataLst>
      <p:tags r:id="rId1"/>
    </p:custDataLst>
    <p:extLst>
      <p:ext uri="{BB962C8B-B14F-4D97-AF65-F5344CB8AC3E}">
        <p14:creationId xmlns:p14="http://schemas.microsoft.com/office/powerpoint/2010/main" val="29017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B30214-7DF5-B549-8FE6-5082C8D1A721}"/>
              </a:ext>
            </a:extLst>
          </p:cNvPr>
          <p:cNvSpPr>
            <a:spLocks noGrp="1"/>
          </p:cNvSpPr>
          <p:nvPr>
            <p:ph type="ctrTitle"/>
          </p:nvPr>
        </p:nvSpPr>
        <p:spPr/>
        <p:txBody>
          <a:bodyPr/>
          <a:lstStyle/>
          <a:p>
            <a:r>
              <a:rPr lang="en-US"/>
              <a:t>Thank you!</a:t>
            </a:r>
          </a:p>
        </p:txBody>
      </p:sp>
      <p:sp>
        <p:nvSpPr>
          <p:cNvPr id="6" name="Subtitle 5">
            <a:extLst>
              <a:ext uri="{FF2B5EF4-FFF2-40B4-BE49-F238E27FC236}">
                <a16:creationId xmlns:a16="http://schemas.microsoft.com/office/drawing/2014/main" id="{3714D415-7E03-8D96-6C38-A5BE18CA2FC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6A011A1-887D-6F5C-7E95-613968BE9095}"/>
              </a:ext>
            </a:extLst>
          </p:cNvPr>
          <p:cNvSpPr>
            <a:spLocks noGrp="1"/>
          </p:cNvSpPr>
          <p:nvPr>
            <p:ph type="sldNum" sz="quarter" idx="4294967295"/>
          </p:nvPr>
        </p:nvSpPr>
        <p:spPr>
          <a:xfrm>
            <a:off x="9005888" y="6391275"/>
            <a:ext cx="3186112" cy="2746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4012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6 Best Country Song Quotes - Country Song Quotes About Life">
            <a:extLst>
              <a:ext uri="{FF2B5EF4-FFF2-40B4-BE49-F238E27FC236}">
                <a16:creationId xmlns:a16="http://schemas.microsoft.com/office/drawing/2014/main" id="{C7B9190C-388A-2FF2-0D7A-0ACBE4856F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3558" y="102235"/>
            <a:ext cx="4486160" cy="6720840"/>
          </a:xfrm>
          <a:prstGeom prst="rect">
            <a:avLst/>
          </a:prstGeom>
          <a:solidFill>
            <a:srgbClr val="FFFFFF"/>
          </a:solidFill>
        </p:spPr>
      </p:pic>
      <p:sp>
        <p:nvSpPr>
          <p:cNvPr id="4" name="Slide Number Placeholder 3" hidden="1">
            <a:extLst>
              <a:ext uri="{FF2B5EF4-FFF2-40B4-BE49-F238E27FC236}">
                <a16:creationId xmlns:a16="http://schemas.microsoft.com/office/drawing/2014/main" id="{F8CF22D2-E0EB-6D69-2FFE-1B9A64946A29}"/>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4</a:t>
            </a:fld>
            <a:endParaRPr lang="en-US"/>
          </a:p>
        </p:txBody>
      </p:sp>
      <p:pic>
        <p:nvPicPr>
          <p:cNvPr id="3075" name="Picture 3">
            <a:extLst>
              <a:ext uri="{FF2B5EF4-FFF2-40B4-BE49-F238E27FC236}">
                <a16:creationId xmlns:a16="http://schemas.microsoft.com/office/drawing/2014/main" id="{ADC2D97B-D679-C21F-B4F0-7D17D7BFE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940" y="0"/>
            <a:ext cx="4266993" cy="682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air of black cowboy boots&#10;&#10;Description automatically generated">
            <a:extLst>
              <a:ext uri="{FF2B5EF4-FFF2-40B4-BE49-F238E27FC236}">
                <a16:creationId xmlns:a16="http://schemas.microsoft.com/office/drawing/2014/main" id="{FA2531A5-4B8B-7B9C-3E67-DC43AA992E31}"/>
              </a:ext>
            </a:extLst>
          </p:cNvPr>
          <p:cNvPicPr>
            <a:picLocks noChangeAspect="1"/>
          </p:cNvPicPr>
          <p:nvPr/>
        </p:nvPicPr>
        <p:blipFill>
          <a:blip r:embed="rId5"/>
          <a:stretch>
            <a:fillRect/>
          </a:stretch>
        </p:blipFill>
        <p:spPr>
          <a:xfrm rot="5400000">
            <a:off x="184705" y="878443"/>
            <a:ext cx="6755765" cy="5066824"/>
          </a:xfrm>
          <a:prstGeom prst="rect">
            <a:avLst/>
          </a:prstGeom>
        </p:spPr>
      </p:pic>
    </p:spTree>
    <p:custDataLst>
      <p:tags r:id="rId1"/>
    </p:custDataLst>
    <p:extLst>
      <p:ext uri="{BB962C8B-B14F-4D97-AF65-F5344CB8AC3E}">
        <p14:creationId xmlns:p14="http://schemas.microsoft.com/office/powerpoint/2010/main" val="26385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2E48-CC75-BC27-D5EC-E70514641CE2}"/>
              </a:ext>
            </a:extLst>
          </p:cNvPr>
          <p:cNvSpPr>
            <a:spLocks noGrp="1"/>
          </p:cNvSpPr>
          <p:nvPr>
            <p:ph type="title"/>
          </p:nvPr>
        </p:nvSpPr>
        <p:spPr>
          <a:xfrm>
            <a:off x="838200" y="365126"/>
            <a:ext cx="10515600" cy="914399"/>
          </a:xfrm>
        </p:spPr>
        <p:txBody>
          <a:bodyPr anchor="ctr">
            <a:normAutofit/>
          </a:bodyPr>
          <a:lstStyle/>
          <a:p>
            <a:r>
              <a:rPr lang="en-US" dirty="0"/>
              <a:t>This will be difficult, as 2024 is an Election Year</a:t>
            </a:r>
          </a:p>
        </p:txBody>
      </p:sp>
      <p:sp>
        <p:nvSpPr>
          <p:cNvPr id="11" name="Content Placeholder 3">
            <a:extLst>
              <a:ext uri="{FF2B5EF4-FFF2-40B4-BE49-F238E27FC236}">
                <a16:creationId xmlns:a16="http://schemas.microsoft.com/office/drawing/2014/main" id="{F530C78A-6136-D827-BFF1-A96CF33824C0}"/>
              </a:ext>
            </a:extLst>
          </p:cNvPr>
          <p:cNvSpPr>
            <a:spLocks noGrp="1"/>
          </p:cNvSpPr>
          <p:nvPr>
            <p:ph sz="half" idx="2"/>
          </p:nvPr>
        </p:nvSpPr>
        <p:spPr>
          <a:xfrm>
            <a:off x="6172200" y="1279526"/>
            <a:ext cx="5181600" cy="4897438"/>
          </a:xfrm>
        </p:spPr>
        <p:txBody>
          <a:bodyPr>
            <a:normAutofit lnSpcReduction="10000"/>
          </a:bodyPr>
          <a:lstStyle/>
          <a:p>
            <a:r>
              <a:rPr lang="en-US"/>
              <a:t>ID requirements</a:t>
            </a:r>
          </a:p>
          <a:p>
            <a:r>
              <a:rPr lang="en-US"/>
              <a:t>Absentee ballot deadlines and limits on mail-in ballots vs. mail ballots with pre-paid postage</a:t>
            </a:r>
          </a:p>
          <a:p>
            <a:r>
              <a:rPr lang="en-US"/>
              <a:t>Potentially fewer early-voting sites and fewer drop-box locations</a:t>
            </a:r>
          </a:p>
          <a:p>
            <a:r>
              <a:rPr lang="en-US"/>
              <a:t>Gerrymandering</a:t>
            </a:r>
          </a:p>
          <a:p>
            <a:r>
              <a:rPr lang="en-US"/>
              <a:t>Changes in the make-up of election boards</a:t>
            </a:r>
          </a:p>
          <a:p>
            <a:r>
              <a:rPr lang="en-US"/>
              <a:t>Limits to handing out water or food to those waiting in line to vote</a:t>
            </a:r>
          </a:p>
          <a:p>
            <a:endParaRPr lang="en-US"/>
          </a:p>
        </p:txBody>
      </p:sp>
      <p:sp>
        <p:nvSpPr>
          <p:cNvPr id="3" name="Slide Number Placeholder 2">
            <a:extLst>
              <a:ext uri="{FF2B5EF4-FFF2-40B4-BE49-F238E27FC236}">
                <a16:creationId xmlns:a16="http://schemas.microsoft.com/office/drawing/2014/main" id="{025451A4-312B-D207-EDFE-1B9B83833E78}"/>
              </a:ext>
            </a:extLst>
          </p:cNvPr>
          <p:cNvSpPr>
            <a:spLocks noGrp="1"/>
          </p:cNvSpPr>
          <p:nvPr>
            <p:ph type="sldNum" sz="quarter" idx="10"/>
          </p:nvPr>
        </p:nvSpPr>
        <p:spPr>
          <a:xfrm>
            <a:off x="8747759" y="6391656"/>
            <a:ext cx="3185161" cy="27432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grpSp>
        <p:nvGrpSpPr>
          <p:cNvPr id="6" name="Group 5">
            <a:extLst>
              <a:ext uri="{FF2B5EF4-FFF2-40B4-BE49-F238E27FC236}">
                <a16:creationId xmlns:a16="http://schemas.microsoft.com/office/drawing/2014/main" id="{47D5F4D0-4EB8-D422-E333-5DD78010D795}"/>
              </a:ext>
            </a:extLst>
          </p:cNvPr>
          <p:cNvGrpSpPr/>
          <p:nvPr/>
        </p:nvGrpSpPr>
        <p:grpSpPr>
          <a:xfrm>
            <a:off x="838200" y="1282422"/>
            <a:ext cx="5181600" cy="4891645"/>
            <a:chOff x="3551292" y="1279525"/>
            <a:chExt cx="5415155" cy="5112131"/>
          </a:xfrm>
        </p:grpSpPr>
        <p:pic>
          <p:nvPicPr>
            <p:cNvPr id="4" name="Picture 3" descr="A screenshot of a web page&#10;&#10;Description automatically generated">
              <a:extLst>
                <a:ext uri="{FF2B5EF4-FFF2-40B4-BE49-F238E27FC236}">
                  <a16:creationId xmlns:a16="http://schemas.microsoft.com/office/drawing/2014/main" id="{469F6E34-191C-3DD0-62F2-83D4C9FACB97}"/>
                </a:ext>
              </a:extLst>
            </p:cNvPr>
            <p:cNvPicPr>
              <a:picLocks noChangeAspect="1"/>
            </p:cNvPicPr>
            <p:nvPr/>
          </p:nvPicPr>
          <p:blipFill rotWithShape="1">
            <a:blip r:embed="rId2"/>
            <a:srcRect l="20513" t="9171" r="30449" b="3846"/>
            <a:stretch/>
          </p:blipFill>
          <p:spPr bwMode="auto">
            <a:xfrm>
              <a:off x="3551292" y="1279525"/>
              <a:ext cx="5089416" cy="4897438"/>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6B2CE13F-F671-66C6-F56E-EFEE72E8376A}"/>
                </a:ext>
              </a:extLst>
            </p:cNvPr>
            <p:cNvSpPr/>
            <p:nvPr/>
          </p:nvSpPr>
          <p:spPr>
            <a:xfrm>
              <a:off x="7821227" y="3195961"/>
              <a:ext cx="1145220" cy="31956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8187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4B9C-5E6E-014B-2D9B-C9364A8F69DF}"/>
              </a:ext>
            </a:extLst>
          </p:cNvPr>
          <p:cNvSpPr>
            <a:spLocks noGrp="1"/>
          </p:cNvSpPr>
          <p:nvPr>
            <p:ph type="title"/>
          </p:nvPr>
        </p:nvSpPr>
        <p:spPr>
          <a:xfrm>
            <a:off x="838200" y="365126"/>
            <a:ext cx="10515600" cy="914399"/>
          </a:xfrm>
        </p:spPr>
        <p:txBody>
          <a:bodyPr anchor="ctr">
            <a:normAutofit/>
          </a:bodyPr>
          <a:lstStyle/>
          <a:p>
            <a:r>
              <a:rPr lang="en-US"/>
              <a:t>Equitable Access to Electoral Process</a:t>
            </a:r>
          </a:p>
        </p:txBody>
      </p:sp>
      <p:pic>
        <p:nvPicPr>
          <p:cNvPr id="5" name="Picture 4" descr="A screenshot of a computer&#10;&#10;Description automatically generated">
            <a:extLst>
              <a:ext uri="{FF2B5EF4-FFF2-40B4-BE49-F238E27FC236}">
                <a16:creationId xmlns:a16="http://schemas.microsoft.com/office/drawing/2014/main" id="{F76C2045-90F8-24E6-7AF2-D6A4E90617F1}"/>
              </a:ext>
            </a:extLst>
          </p:cNvPr>
          <p:cNvPicPr>
            <a:picLocks noChangeAspect="1"/>
          </p:cNvPicPr>
          <p:nvPr/>
        </p:nvPicPr>
        <p:blipFill rotWithShape="1">
          <a:blip r:embed="rId3"/>
          <a:srcRect l="16667" t="26401" r="17201" b="10730"/>
          <a:stretch/>
        </p:blipFill>
        <p:spPr bwMode="auto">
          <a:xfrm>
            <a:off x="454017" y="1109478"/>
            <a:ext cx="7122447" cy="3808698"/>
          </a:xfrm>
          <a:prstGeom prst="rect">
            <a:avLst/>
          </a:prstGeom>
          <a:noFill/>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3D54AF79-2F9F-436A-6071-BF0EA7F9DE7D}"/>
              </a:ext>
            </a:extLst>
          </p:cNvPr>
          <p:cNvSpPr>
            <a:spLocks noGrp="1"/>
          </p:cNvSpPr>
          <p:nvPr>
            <p:ph type="sldNum" sz="quarter" idx="10"/>
          </p:nvPr>
        </p:nvSpPr>
        <p:spPr>
          <a:xfrm>
            <a:off x="8747759" y="6391656"/>
            <a:ext cx="3185161" cy="27432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18BF56FF-66D5-850D-1F3A-A5B9A25C8EFB}"/>
              </a:ext>
            </a:extLst>
          </p:cNvPr>
          <p:cNvPicPr>
            <a:picLocks noChangeAspect="1"/>
          </p:cNvPicPr>
          <p:nvPr/>
        </p:nvPicPr>
        <p:blipFill>
          <a:blip r:embed="rId4"/>
          <a:stretch>
            <a:fillRect/>
          </a:stretch>
        </p:blipFill>
        <p:spPr>
          <a:xfrm>
            <a:off x="7515504" y="99151"/>
            <a:ext cx="4417416" cy="6734475"/>
          </a:xfrm>
          <a:prstGeom prst="rect">
            <a:avLst/>
          </a:prstGeom>
        </p:spPr>
      </p:pic>
      <p:pic>
        <p:nvPicPr>
          <p:cNvPr id="8" name="Picture 7">
            <a:extLst>
              <a:ext uri="{FF2B5EF4-FFF2-40B4-BE49-F238E27FC236}">
                <a16:creationId xmlns:a16="http://schemas.microsoft.com/office/drawing/2014/main" id="{FF643938-3D05-4009-8E58-F04D19E608CC}"/>
              </a:ext>
            </a:extLst>
          </p:cNvPr>
          <p:cNvPicPr>
            <a:picLocks noChangeAspect="1"/>
          </p:cNvPicPr>
          <p:nvPr/>
        </p:nvPicPr>
        <p:blipFill>
          <a:blip r:embed="rId5"/>
          <a:stretch>
            <a:fillRect/>
          </a:stretch>
        </p:blipFill>
        <p:spPr>
          <a:xfrm>
            <a:off x="2992923" y="4918176"/>
            <a:ext cx="1915450" cy="191545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633128B8-FEB9-0693-A1EA-F93B34EA030D}"/>
              </a:ext>
            </a:extLst>
          </p:cNvPr>
          <p:cNvPicPr>
            <a:picLocks noChangeAspect="1"/>
          </p:cNvPicPr>
          <p:nvPr/>
        </p:nvPicPr>
        <p:blipFill rotWithShape="1">
          <a:blip r:embed="rId6"/>
          <a:srcRect l="30770" t="34714" r="18589" b="34517"/>
          <a:stretch/>
        </p:blipFill>
        <p:spPr bwMode="auto">
          <a:xfrm>
            <a:off x="1373434" y="1709289"/>
            <a:ext cx="9240681" cy="3041237"/>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01195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B8FC-E610-5778-94A1-F11D3CBD54BA}"/>
              </a:ext>
            </a:extLst>
          </p:cNvPr>
          <p:cNvSpPr>
            <a:spLocks noGrp="1"/>
          </p:cNvSpPr>
          <p:nvPr>
            <p:ph type="title"/>
          </p:nvPr>
        </p:nvSpPr>
        <p:spPr/>
        <p:txBody>
          <a:bodyPr/>
          <a:lstStyle/>
          <a:p>
            <a:r>
              <a:rPr lang="en-US" dirty="0"/>
              <a:t>The importance of physicians engaging in advocacy</a:t>
            </a:r>
          </a:p>
        </p:txBody>
      </p:sp>
      <p:pic>
        <p:nvPicPr>
          <p:cNvPr id="6" name="Content Placeholder 5" descr="A screenshot of a computer&#10;&#10;Description automatically generated">
            <a:extLst>
              <a:ext uri="{FF2B5EF4-FFF2-40B4-BE49-F238E27FC236}">
                <a16:creationId xmlns:a16="http://schemas.microsoft.com/office/drawing/2014/main" id="{6551A8F6-7411-AE09-992B-CF6B5F381228}"/>
              </a:ext>
            </a:extLst>
          </p:cNvPr>
          <p:cNvPicPr>
            <a:picLocks noGrp="1" noChangeAspect="1"/>
          </p:cNvPicPr>
          <p:nvPr>
            <p:ph idx="1"/>
          </p:nvPr>
        </p:nvPicPr>
        <p:blipFill rotWithShape="1">
          <a:blip r:embed="rId2"/>
          <a:srcRect l="25932" t="19385" r="31402"/>
          <a:stretch/>
        </p:blipFill>
        <p:spPr>
          <a:xfrm>
            <a:off x="838200" y="1140630"/>
            <a:ext cx="4820855" cy="5123705"/>
          </a:xfrm>
        </p:spPr>
      </p:pic>
      <p:sp>
        <p:nvSpPr>
          <p:cNvPr id="4" name="Slide Number Placeholder 3">
            <a:extLst>
              <a:ext uri="{FF2B5EF4-FFF2-40B4-BE49-F238E27FC236}">
                <a16:creationId xmlns:a16="http://schemas.microsoft.com/office/drawing/2014/main" id="{BDD75E7A-1624-FACE-CEB2-77364A9F5E86}"/>
              </a:ext>
            </a:extLst>
          </p:cNvPr>
          <p:cNvSpPr>
            <a:spLocks noGrp="1"/>
          </p:cNvSpPr>
          <p:nvPr>
            <p:ph type="sldNum" sz="quarter" idx="10"/>
          </p:nvPr>
        </p:nvSpPr>
        <p:spPr/>
        <p:txBody>
          <a:bodyPr/>
          <a:lstStyle/>
          <a:p>
            <a:fld id="{461711D5-349D-4847-A71F-DCB6A6FF38BF}" type="slidenum">
              <a:rPr lang="en-US" smtClean="0"/>
              <a:pPr/>
              <a:t>7</a:t>
            </a:fld>
            <a:endParaRPr lang="en-US"/>
          </a:p>
        </p:txBody>
      </p:sp>
      <p:graphicFrame>
        <p:nvGraphicFramePr>
          <p:cNvPr id="8" name="Diagram 7">
            <a:extLst>
              <a:ext uri="{FF2B5EF4-FFF2-40B4-BE49-F238E27FC236}">
                <a16:creationId xmlns:a16="http://schemas.microsoft.com/office/drawing/2014/main" id="{7FABF34E-8BB5-A4A3-C629-A71B0D1A5F82}"/>
              </a:ext>
            </a:extLst>
          </p:cNvPr>
          <p:cNvGraphicFramePr/>
          <p:nvPr>
            <p:extLst>
              <p:ext uri="{D42A27DB-BD31-4B8C-83A1-F6EECF244321}">
                <p14:modId xmlns:p14="http://schemas.microsoft.com/office/powerpoint/2010/main" val="3360836590"/>
              </p:ext>
            </p:extLst>
          </p:nvPr>
        </p:nvGraphicFramePr>
        <p:xfrm>
          <a:off x="5995686" y="1140630"/>
          <a:ext cx="5092861"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0455AE1-049E-48E2-A258-1AC4473019A5}"/>
              </a:ext>
            </a:extLst>
          </p:cNvPr>
          <p:cNvSpPr txBox="1"/>
          <p:nvPr/>
        </p:nvSpPr>
        <p:spPr>
          <a:xfrm>
            <a:off x="6024429" y="6275566"/>
            <a:ext cx="5092861" cy="338554"/>
          </a:xfrm>
          <a:prstGeom prst="rect">
            <a:avLst/>
          </a:prstGeom>
          <a:noFill/>
        </p:spPr>
        <p:txBody>
          <a:bodyPr wrap="square" rtlCol="0">
            <a:spAutoFit/>
          </a:bodyPr>
          <a:lstStyle/>
          <a:p>
            <a:pPr algn="l"/>
            <a:r>
              <a:rPr lang="en-US" sz="1600" b="0" i="0" dirty="0">
                <a:solidFill>
                  <a:srgbClr val="000000"/>
                </a:solidFill>
                <a:effectLst/>
                <a:highlight>
                  <a:srgbClr val="FFFFFF"/>
                </a:highlight>
                <a:hlinkClick r:id="rId8"/>
              </a:rPr>
              <a:t>https://x.com/JBurnettMD/status/1788430773013582288</a:t>
            </a:r>
            <a:r>
              <a:rPr lang="en-US" sz="1600" b="0" i="0" dirty="0">
                <a:solidFill>
                  <a:srgbClr val="000000"/>
                </a:solidFill>
                <a:effectLst/>
                <a:highlight>
                  <a:srgbClr val="FFFFFF"/>
                </a:highlight>
              </a:rPr>
              <a:t> </a:t>
            </a:r>
            <a:endParaRPr lang="en-US" sz="1600" dirty="0">
              <a:cs typeface="Calibri" panose="020F0502020204030204" pitchFamily="34" charset="0"/>
            </a:endParaRPr>
          </a:p>
        </p:txBody>
      </p:sp>
      <p:sp>
        <p:nvSpPr>
          <p:cNvPr id="10" name="Oval 9">
            <a:extLst>
              <a:ext uri="{FF2B5EF4-FFF2-40B4-BE49-F238E27FC236}">
                <a16:creationId xmlns:a16="http://schemas.microsoft.com/office/drawing/2014/main" id="{700B159A-57FC-1D86-B37F-D87BA3843BE0}"/>
              </a:ext>
            </a:extLst>
          </p:cNvPr>
          <p:cNvSpPr/>
          <p:nvPr/>
        </p:nvSpPr>
        <p:spPr>
          <a:xfrm>
            <a:off x="957263" y="1628775"/>
            <a:ext cx="1357312" cy="314325"/>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4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82B5A7C2-EC63-5244-BB36-EF39008C4E8B}"/>
                                            </p:graphicEl>
                                          </p:spTgt>
                                        </p:tgtEl>
                                        <p:attrNameLst>
                                          <p:attrName>style.visibility</p:attrName>
                                        </p:attrNameLst>
                                      </p:cBhvr>
                                      <p:to>
                                        <p:strVal val="visible"/>
                                      </p:to>
                                    </p:set>
                                    <p:anim calcmode="lin" valueType="num">
                                      <p:cBhvr additive="base">
                                        <p:cTn id="13" dur="500" fill="hold"/>
                                        <p:tgtEl>
                                          <p:spTgt spid="8">
                                            <p:graphicEl>
                                              <a:dgm id="{82B5A7C2-EC63-5244-BB36-EF39008C4E8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82B5A7C2-EC63-5244-BB36-EF39008C4E8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4AB5F2C0-5A63-8B41-AF93-A67FD1947AEE}"/>
                                            </p:graphicEl>
                                          </p:spTgt>
                                        </p:tgtEl>
                                        <p:attrNameLst>
                                          <p:attrName>style.visibility</p:attrName>
                                        </p:attrNameLst>
                                      </p:cBhvr>
                                      <p:to>
                                        <p:strVal val="visible"/>
                                      </p:to>
                                    </p:set>
                                    <p:anim calcmode="lin" valueType="num">
                                      <p:cBhvr additive="base">
                                        <p:cTn id="19" dur="500" fill="hold"/>
                                        <p:tgtEl>
                                          <p:spTgt spid="8">
                                            <p:graphicEl>
                                              <a:dgm id="{4AB5F2C0-5A63-8B41-AF93-A67FD1947AE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4AB5F2C0-5A63-8B41-AF93-A67FD1947AE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DF3243BC-4437-D546-B6EC-665840D01815}"/>
                                            </p:graphicEl>
                                          </p:spTgt>
                                        </p:tgtEl>
                                        <p:attrNameLst>
                                          <p:attrName>style.visibility</p:attrName>
                                        </p:attrNameLst>
                                      </p:cBhvr>
                                      <p:to>
                                        <p:strVal val="visible"/>
                                      </p:to>
                                    </p:set>
                                    <p:anim calcmode="lin" valueType="num">
                                      <p:cBhvr additive="base">
                                        <p:cTn id="25" dur="500" fill="hold"/>
                                        <p:tgtEl>
                                          <p:spTgt spid="8">
                                            <p:graphicEl>
                                              <a:dgm id="{DF3243BC-4437-D546-B6EC-665840D0181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DF3243BC-4437-D546-B6EC-665840D0181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graphicEl>
                                              <a:dgm id="{C1AC26C4-69AC-E14B-BDA5-9E8775F49087}"/>
                                            </p:graphicEl>
                                          </p:spTgt>
                                        </p:tgtEl>
                                        <p:attrNameLst>
                                          <p:attrName>style.visibility</p:attrName>
                                        </p:attrNameLst>
                                      </p:cBhvr>
                                      <p:to>
                                        <p:strVal val="visible"/>
                                      </p:to>
                                    </p:set>
                                    <p:anim calcmode="lin" valueType="num">
                                      <p:cBhvr additive="base">
                                        <p:cTn id="31" dur="500" fill="hold"/>
                                        <p:tgtEl>
                                          <p:spTgt spid="8">
                                            <p:graphicEl>
                                              <a:dgm id="{C1AC26C4-69AC-E14B-BDA5-9E8775F4908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dgm id="{C1AC26C4-69AC-E14B-BDA5-9E8775F4908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15AD1-5295-3B7E-1826-54A2CA153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765D5-6C0C-3EDB-C9CC-7A8955F2EAF7}"/>
              </a:ext>
            </a:extLst>
          </p:cNvPr>
          <p:cNvSpPr>
            <a:spLocks noGrp="1"/>
          </p:cNvSpPr>
          <p:nvPr>
            <p:ph type="title"/>
          </p:nvPr>
        </p:nvSpPr>
        <p:spPr/>
        <p:txBody>
          <a:bodyPr/>
          <a:lstStyle/>
          <a:p>
            <a:r>
              <a:rPr lang="en-US"/>
              <a:t>2024 Policy and Advocacy Priorities</a:t>
            </a:r>
          </a:p>
        </p:txBody>
      </p:sp>
      <p:graphicFrame>
        <p:nvGraphicFramePr>
          <p:cNvPr id="6" name="Content Placeholder 5">
            <a:extLst>
              <a:ext uri="{FF2B5EF4-FFF2-40B4-BE49-F238E27FC236}">
                <a16:creationId xmlns:a16="http://schemas.microsoft.com/office/drawing/2014/main" id="{83CB7998-ECE8-FB2E-1526-F06D73A1EE78}"/>
              </a:ext>
            </a:extLst>
          </p:cNvPr>
          <p:cNvGraphicFramePr>
            <a:graphicFrameLocks noGrp="1"/>
          </p:cNvGraphicFramePr>
          <p:nvPr>
            <p:ph idx="1"/>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46E4268-5FD6-6118-64E7-1CF49C0A07B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0478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21B9-403C-BEC8-CE09-5E072808EEF4}"/>
              </a:ext>
            </a:extLst>
          </p:cNvPr>
          <p:cNvSpPr>
            <a:spLocks noGrp="1"/>
          </p:cNvSpPr>
          <p:nvPr>
            <p:ph type="title"/>
          </p:nvPr>
        </p:nvSpPr>
        <p:spPr>
          <a:xfrm>
            <a:off x="838200" y="365126"/>
            <a:ext cx="10515600" cy="914399"/>
          </a:xfrm>
        </p:spPr>
        <p:txBody>
          <a:bodyPr anchor="ctr">
            <a:normAutofit/>
          </a:bodyPr>
          <a:lstStyle/>
          <a:p>
            <a:r>
              <a:rPr lang="en-US"/>
              <a:t>How do we decide on what priorities to consider?</a:t>
            </a:r>
          </a:p>
        </p:txBody>
      </p:sp>
      <p:sp>
        <p:nvSpPr>
          <p:cNvPr id="4" name="Slide Number Placeholder 3">
            <a:extLst>
              <a:ext uri="{FF2B5EF4-FFF2-40B4-BE49-F238E27FC236}">
                <a16:creationId xmlns:a16="http://schemas.microsoft.com/office/drawing/2014/main" id="{8D3F2F12-4365-08EA-A6A4-78D1311EB0D3}"/>
              </a:ext>
            </a:extLst>
          </p:cNvPr>
          <p:cNvSpPr>
            <a:spLocks noGrp="1"/>
          </p:cNvSpPr>
          <p:nvPr>
            <p:ph type="sldNum" sz="quarter" idx="10"/>
          </p:nvPr>
        </p:nvSpPr>
        <p:spPr>
          <a:xfrm>
            <a:off x="8747759" y="6391656"/>
            <a:ext cx="3185161" cy="27432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C6AA3D79-F9B5-729D-26FF-19FEA6D99878}"/>
              </a:ext>
            </a:extLst>
          </p:cNvPr>
          <p:cNvGraphicFramePr>
            <a:graphicFrameLocks noGrp="1"/>
          </p:cNvGraphicFramePr>
          <p:nvPr>
            <p:ph idx="1"/>
            <p:extLst>
              <p:ext uri="{D42A27DB-BD31-4B8C-83A1-F6EECF244321}">
                <p14:modId xmlns:p14="http://schemas.microsoft.com/office/powerpoint/2010/main" val="2828425799"/>
              </p:ext>
            </p:extLst>
          </p:nvPr>
        </p:nvGraphicFramePr>
        <p:xfrm>
          <a:off x="555585" y="1029630"/>
          <a:ext cx="11377335" cy="563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99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3AABED3-EC87-495B-8AC8-BCC2092E1918}"/>
                                            </p:graphicEl>
                                          </p:spTgt>
                                        </p:tgtEl>
                                        <p:attrNameLst>
                                          <p:attrName>style.visibility</p:attrName>
                                        </p:attrNameLst>
                                      </p:cBhvr>
                                      <p:to>
                                        <p:strVal val="visible"/>
                                      </p:to>
                                    </p:set>
                                    <p:anim calcmode="lin" valueType="num">
                                      <p:cBhvr additive="base">
                                        <p:cTn id="7" dur="500" fill="hold"/>
                                        <p:tgtEl>
                                          <p:spTgt spid="5">
                                            <p:graphicEl>
                                              <a:dgm id="{E3AABED3-EC87-495B-8AC8-BCC2092E191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3AABED3-EC87-495B-8AC8-BCC2092E191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8FDC8B4D-42FB-4DD7-8F42-6C48F12E5737}"/>
                                            </p:graphicEl>
                                          </p:spTgt>
                                        </p:tgtEl>
                                        <p:attrNameLst>
                                          <p:attrName>style.visibility</p:attrName>
                                        </p:attrNameLst>
                                      </p:cBhvr>
                                      <p:to>
                                        <p:strVal val="visible"/>
                                      </p:to>
                                    </p:set>
                                    <p:anim calcmode="lin" valueType="num">
                                      <p:cBhvr additive="base">
                                        <p:cTn id="13" dur="500" fill="hold"/>
                                        <p:tgtEl>
                                          <p:spTgt spid="5">
                                            <p:graphicEl>
                                              <a:dgm id="{8FDC8B4D-42FB-4DD7-8F42-6C48F12E573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8FDC8B4D-42FB-4DD7-8F42-6C48F12E573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B9599D19-3CA6-489A-A1B1-6F381C34EF68}"/>
                                            </p:graphicEl>
                                          </p:spTgt>
                                        </p:tgtEl>
                                        <p:attrNameLst>
                                          <p:attrName>style.visibility</p:attrName>
                                        </p:attrNameLst>
                                      </p:cBhvr>
                                      <p:to>
                                        <p:strVal val="visible"/>
                                      </p:to>
                                    </p:set>
                                    <p:anim calcmode="lin" valueType="num">
                                      <p:cBhvr additive="base">
                                        <p:cTn id="19" dur="500" fill="hold"/>
                                        <p:tgtEl>
                                          <p:spTgt spid="5">
                                            <p:graphicEl>
                                              <a:dgm id="{B9599D19-3CA6-489A-A1B1-6F381C34EF6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B9599D19-3CA6-489A-A1B1-6F381C34EF6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
</p:tagLst>
</file>

<file path=ppt/tags/tag2.xml><?xml version="1.0" encoding="utf-8"?>
<p:tagLst xmlns:a="http://schemas.openxmlformats.org/drawingml/2006/main" xmlns:r="http://schemas.openxmlformats.org/officeDocument/2006/relationships" xmlns:p="http://schemas.openxmlformats.org/presentationml/2006/main">
  <p:tag name="TIMING" val="|26.1"/>
</p:tagLst>
</file>

<file path=ppt/tags/tag3.xml><?xml version="1.0" encoding="utf-8"?>
<p:tagLst xmlns:a="http://schemas.openxmlformats.org/drawingml/2006/main" xmlns:r="http://schemas.openxmlformats.org/officeDocument/2006/relationships" xmlns:p="http://schemas.openxmlformats.org/presentationml/2006/main">
  <p:tag name="TIMING" val="|24.1"/>
</p:tagLst>
</file>

<file path=ppt/tags/tag4.xml><?xml version="1.0" encoding="utf-8"?>
<p:tagLst xmlns:a="http://schemas.openxmlformats.org/drawingml/2006/main" xmlns:r="http://schemas.openxmlformats.org/officeDocument/2006/relationships" xmlns:p="http://schemas.openxmlformats.org/presentationml/2006/main">
  <p:tag name="TIMING" val="|25.1"/>
</p:tagLst>
</file>

<file path=ppt/tags/tag5.xml><?xml version="1.0" encoding="utf-8"?>
<p:tagLst xmlns:a="http://schemas.openxmlformats.org/drawingml/2006/main" xmlns:r="http://schemas.openxmlformats.org/officeDocument/2006/relationships" xmlns:p="http://schemas.openxmlformats.org/presentationml/2006/main">
  <p:tag name="TIMING" val="|37.8"/>
</p:tagLst>
</file>

<file path=ppt/tags/tag6.xml><?xml version="1.0" encoding="utf-8"?>
<p:tagLst xmlns:a="http://schemas.openxmlformats.org/drawingml/2006/main" xmlns:r="http://schemas.openxmlformats.org/officeDocument/2006/relationships" xmlns:p="http://schemas.openxmlformats.org/presentationml/2006/main">
  <p:tag name="TIMING" val="|3.8|9.1|7.1"/>
</p:tagLst>
</file>

<file path=ppt/theme/theme1.xml><?xml version="1.0" encoding="utf-8"?>
<a:theme xmlns:a="http://schemas.openxmlformats.org/drawingml/2006/main" name="2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New Vision for Governors [Read-Only]" id="{0E3CFB14-4110-44D8-922D-EE7873330F3A}" vid="{A8EA45FE-5513-495A-BDA3-D277C3ED6C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7E06624110D341996C6E548F39D07C" ma:contentTypeVersion="11" ma:contentTypeDescription="Create a new document." ma:contentTypeScope="" ma:versionID="18d56cd4817d72950a9c0e66fdab3930">
  <xsd:schema xmlns:xsd="http://www.w3.org/2001/XMLSchema" xmlns:xs="http://www.w3.org/2001/XMLSchema" xmlns:p="http://schemas.microsoft.com/office/2006/metadata/properties" xmlns:ns2="ad15aece-cebd-4625-bbea-1a5a2a134b85" xmlns:ns3="79350851-8c2b-403b-9bd2-948565db2f1b" targetNamespace="http://schemas.microsoft.com/office/2006/metadata/properties" ma:root="true" ma:fieldsID="6fe16d5421dce9809329cfb93cb861f8" ns2:_="" ns3:_="">
    <xsd:import namespace="ad15aece-cebd-4625-bbea-1a5a2a134b85"/>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15aece-cebd-4625-bbea-1a5a2a134b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9350851-8c2b-403b-9bd2-948565db2f1b">
      <UserInfo>
        <DisplayName>Shari Erickson</DisplayName>
        <AccountId>57</AccountId>
        <AccountType/>
      </UserInfo>
      <UserInfo>
        <DisplayName>Shuan Tomlinson</DisplayName>
        <AccountId>38</AccountId>
        <AccountType/>
      </UserInfo>
      <UserInfo>
        <DisplayName>Suzanne Goslee</DisplayName>
        <AccountId>83</AccountId>
        <AccountType/>
      </UserInfo>
      <UserInfo>
        <DisplayName>Web Jobs</DisplayName>
        <AccountId>174</AccountId>
        <AccountType/>
      </UserInfo>
    </SharedWithUsers>
  </documentManagement>
</p:properties>
</file>

<file path=customXml/itemProps1.xml><?xml version="1.0" encoding="utf-8"?>
<ds:datastoreItem xmlns:ds="http://schemas.openxmlformats.org/officeDocument/2006/customXml" ds:itemID="{6282E1D6-D8CD-4664-B2E0-F60C111BEF20}"/>
</file>

<file path=customXml/itemProps2.xml><?xml version="1.0" encoding="utf-8"?>
<ds:datastoreItem xmlns:ds="http://schemas.openxmlformats.org/officeDocument/2006/customXml" ds:itemID="{4AC3739A-A5D6-421F-AC0F-B8C32E2752A6}"/>
</file>

<file path=customXml/itemProps3.xml><?xml version="1.0" encoding="utf-8"?>
<ds:datastoreItem xmlns:ds="http://schemas.openxmlformats.org/officeDocument/2006/customXml" ds:itemID="{B0D7F9E9-B3D3-4C44-9DA7-CB316199DF61}"/>
</file>

<file path=docProps/app.xml><?xml version="1.0" encoding="utf-8"?>
<Properties xmlns="http://schemas.openxmlformats.org/officeDocument/2006/extended-properties" xmlns:vt="http://schemas.openxmlformats.org/officeDocument/2006/docPropsVTypes">
  <TotalTime>6203</TotalTime>
  <Words>3519</Words>
  <Application>Microsoft Macintosh PowerPoint</Application>
  <PresentationFormat>Widescreen</PresentationFormat>
  <Paragraphs>293</Paragraphs>
  <Slides>39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Arial</vt:lpstr>
      <vt:lpstr>Calibri</vt:lpstr>
      <vt:lpstr>Courier New</vt:lpstr>
      <vt:lpstr>Tw Cen MT</vt:lpstr>
      <vt:lpstr>2_Custom Design</vt:lpstr>
      <vt:lpstr>ACP Leadership Day – Deep Dive into the Issues   May 14, 2024</vt:lpstr>
      <vt:lpstr>Red + Blue = Purple</vt:lpstr>
      <vt:lpstr>Purple in Politics…</vt:lpstr>
      <vt:lpstr>PowerPoint Presentation</vt:lpstr>
      <vt:lpstr>This will be difficult, as 2024 is an Election Year</vt:lpstr>
      <vt:lpstr>Equitable Access to Electoral Process</vt:lpstr>
      <vt:lpstr>The importance of physicians engaging in advocacy</vt:lpstr>
      <vt:lpstr>2024 Policy and Advocacy Priorities</vt:lpstr>
      <vt:lpstr>How do we decide on what priorities to consider?</vt:lpstr>
      <vt:lpstr>PowerPoint Presentation</vt:lpstr>
      <vt:lpstr>Leadership Day Focus – Three Key Issue Areas</vt:lpstr>
      <vt:lpstr>Converting what we stand for into specific legislative “asks”</vt:lpstr>
      <vt:lpstr>Reducing Administrative Burden in Medicine – Patients Before Paperwork</vt:lpstr>
      <vt:lpstr>Administrative Burden – Step Therapy Call to Action</vt:lpstr>
      <vt:lpstr>Administrative Burden – Step Therapy</vt:lpstr>
      <vt:lpstr>Cosponsors of the Safe Step Act</vt:lpstr>
      <vt:lpstr>Given its popularity, why hasn’t the Safe Step Act passed?</vt:lpstr>
      <vt:lpstr>Step Therapy – What to say if:</vt:lpstr>
      <vt:lpstr>Step Therapy – What to say if:</vt:lpstr>
      <vt:lpstr>Valuing the Care Provided by IM Physicians</vt:lpstr>
      <vt:lpstr>Physician Payment Call to Action </vt:lpstr>
      <vt:lpstr>Physician Payment – ACP Policy</vt:lpstr>
      <vt:lpstr>Cosponsors of H.R. 6545 - the Physician Fee Schedule Update and Improvements Act </vt:lpstr>
      <vt:lpstr>New Threat(s) to Increasing the Diversity of the Physician Workforce</vt:lpstr>
      <vt:lpstr>ACP has been opposing the EDUCATE Act</vt:lpstr>
      <vt:lpstr>Cosponsors of H.R. 6545 (Physician Fee Schedule Update and Improvements Act) – Crossover with the House EDUCATE Act</vt:lpstr>
      <vt:lpstr>Physician Payment – What to say if:</vt:lpstr>
      <vt:lpstr>Physician Payment – What to say if:</vt:lpstr>
      <vt:lpstr>PowerPoint Presentation</vt:lpstr>
      <vt:lpstr>Physician Payment – What to say if:</vt:lpstr>
      <vt:lpstr>Strengthening Primary Care and the Physician Workforce</vt:lpstr>
      <vt:lpstr>Physician Workforce Call to Action</vt:lpstr>
      <vt:lpstr>Physician Workforce</vt:lpstr>
      <vt:lpstr>New Data on Physician Shortages – from AAMC</vt:lpstr>
      <vt:lpstr>Key findings from the AAMC Report (March 21, 2024)</vt:lpstr>
      <vt:lpstr>The Resident Physician Shortage Reduction Act of 2023</vt:lpstr>
      <vt:lpstr>Physician Workforce – What to say if:</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of Subspecialty Societies ACP’s 2024 Policy and Advocacy Priorities   May 6, 2024</dc:title>
  <dc:creator>Shari Erickson</dc:creator>
  <cp:lastModifiedBy>Shari Erickson</cp:lastModifiedBy>
  <cp:revision>2</cp:revision>
  <dcterms:created xsi:type="dcterms:W3CDTF">2024-05-03T14:23:57Z</dcterms:created>
  <dcterms:modified xsi:type="dcterms:W3CDTF">2024-05-10T18:36:29Z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0x010100D17E06624110D341996C6E548F39D07C</vt:lpwstr>
  </property>
</Properties>
</file>